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3"/>
  </p:notesMasterIdLst>
  <p:sldIdLst>
    <p:sldId id="256" r:id="rId5"/>
    <p:sldId id="279" r:id="rId6"/>
    <p:sldId id="280" r:id="rId7"/>
    <p:sldId id="281" r:id="rId8"/>
    <p:sldId id="282"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83"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p:scale>
          <a:sx n="77" d="100"/>
          <a:sy n="77" d="100"/>
        </p:scale>
        <p:origin x="-2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7/12/2018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in.org.uk/cancer_type_and_topic_specific_work/topic_specific_work/main_cancer_treatmen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7633648" cy="1724503"/>
          </a:xfrm>
        </p:spPr>
        <p:txBody>
          <a:bodyPr/>
          <a:lstStyle/>
          <a:p>
            <a:r>
              <a:rPr/>
              <a:t>Treatment breakdown for breast cancers</a:t>
            </a:r>
          </a:p>
        </p:txBody>
      </p:sp>
      <p:sp>
        <p:nvSpPr>
          <p:cNvPr id="5" name="Subtitle 2"/>
          <p:cNvSpPr>
            <a:spLocks noGrp="1"/>
          </p:cNvSpPr>
          <p:nvPr>
            <p:ph type="subTitle" idx="1"/>
          </p:nvPr>
        </p:nvSpPr>
        <p:spPr>
          <a:xfrm>
            <a:off x="558000" y="6021288"/>
            <a:ext cx="7974440" cy="338336"/>
          </a:xfrm>
        </p:spPr>
        <p:txBody>
          <a:bodyPr>
            <a:noAutofit/>
          </a:bodyPr>
          <a:lstStyle/>
          <a:p>
            <a:r>
              <a:rPr dirty="0"/>
              <a:t>This work has been produced as part of the Cancer Research UK - Public Health England </a:t>
            </a:r>
            <a:r>
              <a:rPr dirty="0" smtClean="0"/>
              <a:t>Partnership</a:t>
            </a:r>
            <a:r>
              <a:rPr lang="en-GB" dirty="0" smtClean="0"/>
              <a:t>. Contributors are listed at the end. </a:t>
            </a:r>
            <a:endParaRPr dirty="0"/>
          </a:p>
        </p:txBody>
      </p:sp>
      <p:pic>
        <p:nvPicPr>
          <p:cNvPr id="6" name="Picture 5" descr="CRUK_Pos_RGB_4.png"/>
          <p:cNvPicPr>
            <a:picLocks noChangeAspect="1"/>
          </p:cNvPicPr>
          <p:nvPr/>
        </p:nvPicPr>
        <p:blipFill>
          <a:blip r:embed="rId2" cstate="print">
            <a:extLst>
              <a:ext uri="{28A0092B-C50C-407E-A947-70E740481C1C}">
                <a14:useLocalDpi xmlns:a14="http://schemas.microsoft.com/office/drawing/2010/main" val="0"/>
              </a:ext>
            </a:extLst>
          </a:blip>
          <a:srcRect l="6403" t="12921" r="6097" b="12909"/>
          <a:stretch>
            <a:fillRect/>
          </a:stretch>
        </p:blipFill>
        <p:spPr bwMode="auto">
          <a:xfrm>
            <a:off x="7164288" y="393013"/>
            <a:ext cx="1576248" cy="62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1)</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r>
              <a:rPr lang="en-GB" sz="1600" dirty="0"/>
              <a:t>These slides present the numbers and percentages of tumours diagnosed in England in 2013 - 2015 recorded as receiving radiotherapy, chemotherapy or tumour resection. The results are presented by year, stage at diagnosis, age, sex, deprivation, ethnicity, and comorbidities. </a:t>
            </a:r>
            <a:r>
              <a:rPr lang="en-GB" sz="1600"/>
              <a:t>The stage distribution is presented, followed by  the treatment breakdown (independently and in combinations) for each variable. </a:t>
            </a:r>
          </a:p>
          <a:p>
            <a:endParaRPr lang="en-GB" sz="1600" dirty="0"/>
          </a:p>
          <a:p>
            <a:r>
              <a:rPr lang="en-GB" sz="1600" dirty="0"/>
              <a:t>This work uses data collected by the NHS, as part of the care and support of cancer patients.</a:t>
            </a:r>
          </a:p>
          <a:p>
            <a:r>
              <a:rPr lang="en-GB" sz="1600" dirty="0" smtClean="0"/>
              <a:t>Detail on methodology </a:t>
            </a:r>
            <a:r>
              <a:rPr lang="en-GB" sz="1600" dirty="0"/>
              <a:t>is described in the </a:t>
            </a:r>
            <a:r>
              <a:rPr lang="en-GB" sz="1600" dirty="0" smtClean="0"/>
              <a:t>SOP and workbook</a:t>
            </a:r>
            <a:r>
              <a:rPr lang="en-GB" sz="1600" dirty="0"/>
              <a:t> </a:t>
            </a:r>
            <a:r>
              <a:rPr lang="en-GB" sz="1600" dirty="0" smtClean="0"/>
              <a:t>(</a:t>
            </a:r>
            <a:r>
              <a:rPr lang="en-GB" sz="1600" dirty="0" smtClean="0">
                <a:hlinkClick r:id="rId2"/>
              </a:rPr>
              <a:t>here</a:t>
            </a:r>
            <a:r>
              <a:rPr lang="en-GB" sz="1600" dirty="0" smtClean="0"/>
              <a:t>) and summarised below:</a:t>
            </a:r>
          </a:p>
          <a:p>
            <a:endParaRPr lang="en-GB" sz="1600" dirty="0" smtClean="0"/>
          </a:p>
          <a:p>
            <a:pPr marL="285750" lvl="0" indent="-285750">
              <a:buFont typeface="Arial" panose="020B0604020202020204" pitchFamily="34" charset="0"/>
              <a:buChar char="•"/>
            </a:pPr>
            <a:r>
              <a:rPr lang="en-GB" sz="1600" dirty="0" smtClean="0"/>
              <a:t>These proportions are </a:t>
            </a:r>
            <a:r>
              <a:rPr lang="en-GB" sz="1600" dirty="0"/>
              <a:t>unadjusted, so </a:t>
            </a:r>
            <a:r>
              <a:rPr lang="en-GB" sz="1600" dirty="0" smtClean="0"/>
              <a:t>patterns may </a:t>
            </a:r>
            <a:r>
              <a:rPr lang="en-GB" sz="1600" dirty="0"/>
              <a:t>be caused by differences </a:t>
            </a:r>
            <a:r>
              <a:rPr lang="en-GB" sz="1600" dirty="0" smtClean="0"/>
              <a:t>in stage, </a:t>
            </a:r>
            <a:r>
              <a:rPr lang="en-GB" sz="1600" dirty="0"/>
              <a:t>deprivation, age, sex, ethnicity, comorbidities </a:t>
            </a:r>
            <a:r>
              <a:rPr lang="en-GB" sz="1600" dirty="0" smtClean="0"/>
              <a:t>or other factors, such as patient choice.</a:t>
            </a:r>
            <a:endParaRPr lang="en-GB" sz="1600" dirty="0"/>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Datasets </a:t>
            </a:r>
            <a:r>
              <a:rPr lang="en-GB" sz="1600" dirty="0">
                <a:solidFill>
                  <a:sysClr val="windowText" lastClr="000000"/>
                </a:solidFill>
                <a:latin typeface="Arial" panose="020B0604020202020204" pitchFamily="34" charset="0"/>
                <a:cs typeface="Arial" panose="020B0604020202020204" pitchFamily="34" charset="0"/>
              </a:rPr>
              <a:t>used to capture treatment information include cancer registration data, the Systemic Anti-Cancer Therapy dataset (SACT), </a:t>
            </a:r>
            <a:r>
              <a:rPr lang="en-GB" sz="1600" dirty="0" err="1">
                <a:solidFill>
                  <a:sysClr val="windowText" lastClr="000000"/>
                </a:solidFill>
                <a:latin typeface="Arial" panose="020B0604020202020204" pitchFamily="34" charset="0"/>
                <a:cs typeface="Arial" panose="020B0604020202020204" pitchFamily="34" charset="0"/>
              </a:rPr>
              <a:t>RadioTherapy</a:t>
            </a:r>
            <a:r>
              <a:rPr lang="en-GB" sz="1600" dirty="0">
                <a:solidFill>
                  <a:sysClr val="windowText" lastClr="000000"/>
                </a:solidFill>
                <a:latin typeface="Arial" panose="020B0604020202020204" pitchFamily="34" charset="0"/>
                <a:cs typeface="Arial" panose="020B0604020202020204" pitchFamily="34" charset="0"/>
              </a:rPr>
              <a:t> </a:t>
            </a:r>
            <a:r>
              <a:rPr lang="en-GB" sz="1600" dirty="0" err="1">
                <a:solidFill>
                  <a:sysClr val="windowText" lastClr="000000"/>
                </a:solidFill>
                <a:latin typeface="Arial" panose="020B0604020202020204" pitchFamily="34" charset="0"/>
                <a:cs typeface="Arial" panose="020B0604020202020204" pitchFamily="34" charset="0"/>
              </a:rPr>
              <a:t>DataSet</a:t>
            </a:r>
            <a:r>
              <a:rPr lang="en-GB" sz="1600" dirty="0">
                <a:solidFill>
                  <a:sysClr val="windowText" lastClr="000000"/>
                </a:solidFill>
                <a:latin typeface="Arial" panose="020B0604020202020204" pitchFamily="34" charset="0"/>
                <a:cs typeface="Arial" panose="020B0604020202020204" pitchFamily="34" charset="0"/>
              </a:rPr>
              <a:t> (RTDS), and inpatient Hospital Episode Statistics (HES). </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A tumour resection is an attempt to surgically remove the whole of the primary tumour. </a:t>
            </a:r>
            <a:endParaRPr lang="en-GB"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Radiotherapy </a:t>
            </a:r>
            <a:r>
              <a:rPr lang="en-GB" sz="1600" dirty="0">
                <a:solidFill>
                  <a:sysClr val="windowText" lastClr="000000"/>
                </a:solidFill>
                <a:latin typeface="Arial" panose="020B0604020202020204" pitchFamily="34" charset="0"/>
                <a:cs typeface="Arial" panose="020B0604020202020204" pitchFamily="34" charset="0"/>
              </a:rPr>
              <a:t>includes both curative and palliative </a:t>
            </a:r>
            <a:r>
              <a:rPr lang="en-GB" sz="1600" dirty="0" err="1">
                <a:solidFill>
                  <a:sysClr val="windowText" lastClr="000000"/>
                </a:solidFill>
                <a:latin typeface="Arial" panose="020B0604020202020204" pitchFamily="34" charset="0"/>
                <a:cs typeface="Arial" panose="020B0604020202020204" pitchFamily="34" charset="0"/>
              </a:rPr>
              <a:t>teletherapy</a:t>
            </a:r>
            <a:r>
              <a:rPr lang="en-GB" sz="1600" dirty="0">
                <a:solidFill>
                  <a:sysClr val="windowText" lastClr="000000"/>
                </a:solidFill>
                <a:latin typeface="Arial" panose="020B0604020202020204" pitchFamily="34" charset="0"/>
                <a:cs typeface="Arial" panose="020B0604020202020204" pitchFamily="34" charset="0"/>
              </a:rPr>
              <a:t> procedures, and excludes brachytherapy and contact radiotherapy.</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Chemotherapy includes both curative and palliative chemotherapy, and excludes hormonal therapy, and other supportive drugs such as </a:t>
            </a:r>
            <a:r>
              <a:rPr lang="en-GB" sz="1600" dirty="0" err="1">
                <a:solidFill>
                  <a:sysClr val="windowText" lastClr="000000"/>
                </a:solidFill>
                <a:latin typeface="Arial" panose="020B0604020202020204" pitchFamily="34" charset="0"/>
                <a:cs typeface="Arial" panose="020B0604020202020204" pitchFamily="34" charset="0"/>
              </a:rPr>
              <a:t>zoledronic</a:t>
            </a:r>
            <a:r>
              <a:rPr lang="en-GB" sz="1600" dirty="0">
                <a:solidFill>
                  <a:sysClr val="windowText" lastClr="000000"/>
                </a:solidFill>
                <a:latin typeface="Arial" panose="020B0604020202020204" pitchFamily="34" charset="0"/>
                <a:cs typeface="Arial" panose="020B0604020202020204" pitchFamily="34" charset="0"/>
              </a:rPr>
              <a:t> acid, </a:t>
            </a:r>
            <a:r>
              <a:rPr lang="en-GB" sz="1600" dirty="0" err="1">
                <a:solidFill>
                  <a:sysClr val="windowText" lastClr="000000"/>
                </a:solidFill>
                <a:latin typeface="Arial" panose="020B0604020202020204" pitchFamily="34" charset="0"/>
                <a:cs typeface="Arial" panose="020B0604020202020204" pitchFamily="34" charset="0"/>
              </a:rPr>
              <a:t>pamidronate</a:t>
            </a:r>
            <a:r>
              <a:rPr lang="en-GB" sz="1600" dirty="0">
                <a:solidFill>
                  <a:sysClr val="windowText" lastClr="000000"/>
                </a:solidFill>
                <a:latin typeface="Arial" panose="020B0604020202020204" pitchFamily="34" charset="0"/>
                <a:cs typeface="Arial" panose="020B0604020202020204" pitchFamily="34" charset="0"/>
              </a:rPr>
              <a:t>, and </a:t>
            </a:r>
            <a:r>
              <a:rPr lang="en-GB" sz="1600" dirty="0" err="1">
                <a:solidFill>
                  <a:sysClr val="windowText" lastClr="000000"/>
                </a:solidFill>
                <a:latin typeface="Arial" panose="020B0604020202020204" pitchFamily="34" charset="0"/>
                <a:cs typeface="Arial" panose="020B0604020202020204" pitchFamily="34" charset="0"/>
              </a:rPr>
              <a:t>denosumab</a:t>
            </a:r>
            <a:r>
              <a:rPr lang="en-GB" sz="1600" dirty="0">
                <a:solidFill>
                  <a:sysClr val="windowText" lastClr="000000"/>
                </a:solidFill>
                <a:latin typeface="Arial" panose="020B0604020202020204" pitchFamily="34" charset="0"/>
                <a:cs typeface="Arial" panose="020B0604020202020204" pitchFamily="34" charset="0"/>
              </a:rPr>
              <a:t>. </a:t>
            </a:r>
            <a:endParaRPr lang="en-GB" sz="1600" dirty="0" smtClean="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078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Acknowledgements</a:t>
            </a:r>
            <a:endParaRPr dirty="0"/>
          </a:p>
        </p:txBody>
      </p:sp>
      <p:sp>
        <p:nvSpPr>
          <p:cNvPr id="4" name="TextBox 3"/>
          <p:cNvSpPr txBox="1"/>
          <p:nvPr/>
        </p:nvSpPr>
        <p:spPr>
          <a:xfrm>
            <a:off x="251520" y="1412776"/>
            <a:ext cx="8892480" cy="4278094"/>
          </a:xfrm>
          <a:prstGeom prst="rect">
            <a:avLst/>
          </a:prstGeom>
          <a:noFill/>
        </p:spPr>
        <p:txBody>
          <a:bodyPr wrap="square" rtlCol="0">
            <a:spAutoFit/>
          </a:bodyPr>
          <a:lstStyle/>
          <a:p>
            <a:r>
              <a:rPr lang="en-GB" sz="1600" dirty="0"/>
              <a:t>Public Health England and Cancer Research UK would like to thank the following analysts who developed this workbook:	</a:t>
            </a:r>
            <a:endParaRPr lang="en-GB" sz="1600" dirty="0" smtClean="0"/>
          </a:p>
          <a:p>
            <a:endParaRPr lang="en-GB" sz="1600" dirty="0" smtClean="0"/>
          </a:p>
          <a:p>
            <a:r>
              <a:rPr lang="en-GB" sz="1600" dirty="0" err="1" smtClean="0"/>
              <a:t>Dr</a:t>
            </a:r>
            <a:r>
              <a:rPr lang="en-GB" sz="1600" dirty="0" err="1"/>
              <a:t>.</a:t>
            </a:r>
            <a:r>
              <a:rPr lang="en-GB" sz="1600" dirty="0"/>
              <a:t> Sean </a:t>
            </a:r>
            <a:r>
              <a:rPr lang="en-GB" sz="1600" dirty="0" smtClean="0"/>
              <a:t>McPhail, </a:t>
            </a:r>
            <a:r>
              <a:rPr lang="en-GB" sz="1600" dirty="0" err="1" smtClean="0"/>
              <a:t>Dr</a:t>
            </a:r>
            <a:r>
              <a:rPr lang="en-GB" sz="1600" dirty="0" err="1"/>
              <a:t>.</a:t>
            </a:r>
            <a:r>
              <a:rPr lang="en-GB" sz="1600" dirty="0"/>
              <a:t> Katherine </a:t>
            </a:r>
            <a:r>
              <a:rPr lang="en-GB" sz="1600" dirty="0" smtClean="0"/>
              <a:t>Henson, Anna Fry, Becky White</a:t>
            </a:r>
            <a:r>
              <a:rPr lang="en-GB" sz="1600" dirty="0"/>
              <a:t>									</a:t>
            </a:r>
          </a:p>
          <a:p>
            <a:r>
              <a:rPr lang="en-GB" sz="1600" dirty="0"/>
              <a:t>We would like to thank the following analysts who contributed to the work</a:t>
            </a:r>
            <a:r>
              <a:rPr lang="en-GB" sz="1600" dirty="0" smtClean="0"/>
              <a:t>:</a:t>
            </a:r>
          </a:p>
          <a:p>
            <a:r>
              <a:rPr lang="en-GB" sz="1600" dirty="0"/>
              <a:t>	</a:t>
            </a:r>
            <a:endParaRPr lang="en-GB" sz="1600" dirty="0" smtClean="0"/>
          </a:p>
          <a:p>
            <a:r>
              <a:rPr lang="en-GB" sz="1600" dirty="0" smtClean="0"/>
              <a:t>Clare Pearson, Sabrina Sandhu, Carolynn Gildea, Jess Fraser, Michael Wallington, Cong Chen</a:t>
            </a:r>
          </a:p>
          <a:p>
            <a:r>
              <a:rPr lang="en-GB" sz="1600" dirty="0"/>
              <a:t>					</a:t>
            </a:r>
          </a:p>
          <a:p>
            <a:r>
              <a:rPr lang="en-GB" sz="1600" dirty="0"/>
              <a:t>We would also like to thank the following clinicians and analysts who offered feedback on this workbook or helped improve the tumour resections data featured in it:	</a:t>
            </a:r>
            <a:endParaRPr lang="en-GB" sz="1600" dirty="0" smtClean="0"/>
          </a:p>
          <a:p>
            <a:r>
              <a:rPr lang="en-GB" sz="1600" dirty="0"/>
              <a:t>	</a:t>
            </a:r>
            <a:endParaRPr lang="en-GB" sz="1600" dirty="0" smtClean="0"/>
          </a:p>
          <a:p>
            <a:r>
              <a:rPr lang="en-GB" sz="1600" dirty="0" err="1" smtClean="0"/>
              <a:t>Dr</a:t>
            </a:r>
            <a:r>
              <a:rPr lang="en-GB" sz="1600" dirty="0" err="1"/>
              <a:t>.</a:t>
            </a:r>
            <a:r>
              <a:rPr lang="en-GB" sz="1600" dirty="0"/>
              <a:t> Andy </a:t>
            </a:r>
            <a:r>
              <a:rPr lang="en-GB" sz="1600" dirty="0" err="1" smtClean="0"/>
              <a:t>Nordin</a:t>
            </a:r>
            <a:r>
              <a:rPr lang="en-GB" sz="1600" dirty="0" smtClean="0"/>
              <a:t>, Mr</a:t>
            </a:r>
            <a:r>
              <a:rPr lang="en-GB" sz="1600" dirty="0"/>
              <a:t>. Kieran </a:t>
            </a:r>
            <a:r>
              <a:rPr lang="en-GB" sz="1600" dirty="0" smtClean="0"/>
              <a:t>Horgan, Mr</a:t>
            </a:r>
            <a:r>
              <a:rPr lang="en-GB" sz="1600" dirty="0"/>
              <a:t>. Ravinder </a:t>
            </a:r>
            <a:r>
              <a:rPr lang="en-GB" sz="1600" dirty="0" smtClean="0"/>
              <a:t>Vohra, </a:t>
            </a:r>
          </a:p>
          <a:p>
            <a:r>
              <a:rPr lang="en-GB" sz="1600" dirty="0" err="1" smtClean="0"/>
              <a:t>Prof</a:t>
            </a:r>
            <a:r>
              <a:rPr lang="en-GB" sz="1600" dirty="0" err="1"/>
              <a:t>.</a:t>
            </a:r>
            <a:r>
              <a:rPr lang="en-GB" sz="1600" dirty="0"/>
              <a:t> Mick </a:t>
            </a:r>
            <a:r>
              <a:rPr lang="en-GB" sz="1600" dirty="0" smtClean="0"/>
              <a:t>Peake, </a:t>
            </a:r>
            <a:r>
              <a:rPr lang="en-GB" sz="1600" dirty="0" err="1" smtClean="0"/>
              <a:t>Prof</a:t>
            </a:r>
            <a:r>
              <a:rPr lang="en-GB" sz="1600" dirty="0" err="1"/>
              <a:t>.</a:t>
            </a:r>
            <a:r>
              <a:rPr lang="en-GB" sz="1600" dirty="0"/>
              <a:t> Eva </a:t>
            </a:r>
            <a:r>
              <a:rPr lang="en-GB" sz="1600" dirty="0" smtClean="0"/>
              <a:t>Morris, Mr</a:t>
            </a:r>
            <a:r>
              <a:rPr lang="en-GB" sz="1600" dirty="0"/>
              <a:t>. Keith </a:t>
            </a:r>
            <a:r>
              <a:rPr lang="en-GB" sz="1600" dirty="0" smtClean="0"/>
              <a:t>Roberts, </a:t>
            </a:r>
          </a:p>
          <a:p>
            <a:r>
              <a:rPr lang="en-GB" sz="1600" dirty="0" smtClean="0"/>
              <a:t>Mr</a:t>
            </a:r>
            <a:r>
              <a:rPr lang="en-GB" sz="1600" dirty="0"/>
              <a:t>. Graham </a:t>
            </a:r>
            <a:r>
              <a:rPr lang="en-GB" sz="1600" dirty="0" smtClean="0"/>
              <a:t>Putnam, </a:t>
            </a:r>
            <a:r>
              <a:rPr lang="en-GB" sz="1600" dirty="0" err="1" smtClean="0"/>
              <a:t>Dr</a:t>
            </a:r>
            <a:r>
              <a:rPr lang="en-GB" sz="1600" dirty="0" err="1"/>
              <a:t>.</a:t>
            </a:r>
            <a:r>
              <a:rPr lang="en-GB" sz="1600" dirty="0"/>
              <a:t> Roland </a:t>
            </a:r>
            <a:r>
              <a:rPr lang="en-GB" sz="1600" dirty="0" err="1" smtClean="0"/>
              <a:t>Valori</a:t>
            </a:r>
            <a:r>
              <a:rPr lang="en-GB" sz="1600" dirty="0" smtClean="0"/>
              <a:t>, </a:t>
            </a:r>
            <a:r>
              <a:rPr lang="en-GB" sz="1600" dirty="0" err="1" smtClean="0"/>
              <a:t>Prof</a:t>
            </a:r>
            <a:r>
              <a:rPr lang="en-GB" sz="1600" dirty="0" err="1"/>
              <a:t>.</a:t>
            </a:r>
            <a:r>
              <a:rPr lang="en-GB" sz="1600" dirty="0"/>
              <a:t> Hemant </a:t>
            </a:r>
            <a:r>
              <a:rPr lang="en-GB" sz="1600" dirty="0" smtClean="0"/>
              <a:t>Kocher, </a:t>
            </a:r>
          </a:p>
          <a:p>
            <a:r>
              <a:rPr lang="en-GB" sz="1600" dirty="0" smtClean="0"/>
              <a:t>Mr</a:t>
            </a:r>
            <a:r>
              <a:rPr lang="en-GB" sz="1600" dirty="0"/>
              <a:t>. Roger </a:t>
            </a:r>
            <a:r>
              <a:rPr lang="en-GB" sz="1600" dirty="0" smtClean="0"/>
              <a:t>Kockelbergh, </a:t>
            </a:r>
            <a:r>
              <a:rPr lang="en-GB" sz="1600" dirty="0" err="1" smtClean="0"/>
              <a:t>Prof</a:t>
            </a:r>
            <a:r>
              <a:rPr lang="en-GB" sz="1600" dirty="0" err="1"/>
              <a:t>.</a:t>
            </a:r>
            <a:r>
              <a:rPr lang="en-GB" sz="1600" dirty="0"/>
              <a:t> Paul </a:t>
            </a:r>
            <a:r>
              <a:rPr lang="en-GB" sz="1600" dirty="0" err="1"/>
              <a:t>Finan</a:t>
            </a:r>
            <a:r>
              <a:rPr lang="en-GB" sz="1600" dirty="0"/>
              <a:t>											</a:t>
            </a:r>
          </a:p>
        </p:txBody>
      </p:sp>
    </p:spTree>
    <p:extLst>
      <p:ext uri="{BB962C8B-B14F-4D97-AF65-F5344CB8AC3E}">
        <p14:creationId xmlns:p14="http://schemas.microsoft.com/office/powerpoint/2010/main" val="29581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2)</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On the </a:t>
            </a:r>
            <a:r>
              <a:rPr lang="en-GB" sz="1600" dirty="0" smtClean="0">
                <a:solidFill>
                  <a:sysClr val="windowText" lastClr="000000"/>
                </a:solidFill>
                <a:latin typeface="Arial" panose="020B0604020202020204" pitchFamily="34" charset="0"/>
                <a:cs typeface="Arial" panose="020B0604020202020204" pitchFamily="34" charset="0"/>
              </a:rPr>
              <a:t>graphs which </a:t>
            </a:r>
            <a:r>
              <a:rPr lang="en-GB" sz="1600" dirty="0">
                <a:solidFill>
                  <a:sysClr val="windowText" lastClr="000000"/>
                </a:solidFill>
                <a:latin typeface="Arial" panose="020B0604020202020204" pitchFamily="34" charset="0"/>
                <a:cs typeface="Arial" panose="020B0604020202020204" pitchFamily="34" charset="0"/>
              </a:rPr>
              <a:t>display combinations of treatments </a:t>
            </a:r>
            <a:r>
              <a:rPr lang="en-GB" sz="1600" dirty="0" smtClean="0">
                <a:solidFill>
                  <a:sysClr val="windowText" lastClr="000000"/>
                </a:solidFill>
                <a:latin typeface="Arial" panose="020B0604020202020204" pitchFamily="34" charset="0"/>
                <a:cs typeface="Arial" panose="020B0604020202020204" pitchFamily="34" charset="0"/>
              </a:rPr>
              <a:t>received, </a:t>
            </a:r>
            <a:r>
              <a:rPr lang="en-GB" sz="1600" dirty="0">
                <a:solidFill>
                  <a:sysClr val="windowText" lastClr="000000"/>
                </a:solidFill>
                <a:latin typeface="Arial" panose="020B0604020202020204" pitchFamily="34" charset="0"/>
                <a:cs typeface="Arial" panose="020B0604020202020204" pitchFamily="34" charset="0"/>
              </a:rPr>
              <a:t>one of the categories is ‘Other care’. </a:t>
            </a:r>
            <a:r>
              <a:rPr lang="en-GB" sz="1600" dirty="0"/>
              <a:t>‘Other care’ represents the group of patients who had no record of chemotherapy, tumour resection, or radiotherapy in the time frame assessed. This may include patients who received other treatments (such as hormonal therapy or management of symptoms), treatment outside of the time frame assessed, treatment in a private setting, or there may be data missing from the datasets used.</a:t>
            </a:r>
          </a:p>
          <a:p>
            <a:pPr marL="285750" indent="-285750">
              <a:buFont typeface="Arial" panose="020B0604020202020204" pitchFamily="34" charset="0"/>
              <a:buChar char="•"/>
            </a:pPr>
            <a:r>
              <a:rPr lang="en-GB" sz="1600" dirty="0"/>
              <a:t>The patient's </a:t>
            </a:r>
            <a:r>
              <a:rPr lang="en-GB" sz="1600" dirty="0" err="1"/>
              <a:t>Charlson</a:t>
            </a:r>
            <a:r>
              <a:rPr lang="en-GB" sz="1600" dirty="0"/>
              <a:t> comorbidity score was derived from Hospital Episodes Statistics (HES) and Cancer Registry data combined, and looks from 27 months to 3 months before the patient's cancer diagnosis.</a:t>
            </a:r>
          </a:p>
          <a:p>
            <a:pPr marL="285750" indent="-285750">
              <a:buFont typeface="Arial" panose="020B0604020202020204" pitchFamily="34" charset="0"/>
              <a:buChar char="•"/>
            </a:pPr>
            <a:r>
              <a:rPr lang="en-GB" sz="1600" dirty="0"/>
              <a:t>The patient’s age group was based on the age of the patient when they were diagnosed with the tumour.</a:t>
            </a:r>
          </a:p>
          <a:p>
            <a:pPr marL="285750" indent="-285750">
              <a:buFont typeface="Arial" panose="020B0604020202020204" pitchFamily="34" charset="0"/>
              <a:buChar char="•"/>
            </a:pPr>
            <a:r>
              <a:rPr lang="en-GB" sz="1600" dirty="0"/>
              <a:t>The patient’s income deprivation quintile was allocated by linking the patient’s postcode to their 2011 ONS census lower super output area (LSOA). This was then linked to the Ministry of Housing, Communities &amp; Local Government 2015 income deprivation quintile for that LSOA.</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Treatments occurring in the period from 1 month before diagnosis to either  6, 9, 12, 15 or 18 months after diagnosis are displayed. The time period within which most patients' first course of treatment occurred varies by cancer site and treatment type. Therefore, an appropriate time period for each cancer site has been chosen using a data-driven approach in consultation with clinicians (see SOP for more information).</a:t>
            </a:r>
            <a:r>
              <a:rPr lang="en-GB" sz="1600" dirty="0"/>
              <a:t> </a:t>
            </a:r>
          </a:p>
        </p:txBody>
      </p:sp>
    </p:spTree>
    <p:extLst>
      <p:ext uri="{BB962C8B-B14F-4D97-AF65-F5344CB8AC3E}">
        <p14:creationId xmlns:p14="http://schemas.microsoft.com/office/powerpoint/2010/main" val="59435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Summary of key </a:t>
            </a:r>
            <a:r>
              <a:rPr lang="en-GB" dirty="0" smtClean="0"/>
              <a:t>results 1)</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t>In modern clinical practice, the most appropriate treatment is determined by stage (tumour size and +/- nodal metastases), grade and molecular markers such as oestrogen receptor (ER) and </a:t>
            </a:r>
            <a:r>
              <a:rPr lang="en-GB" sz="1600" dirty="0" err="1"/>
              <a:t>overamplification</a:t>
            </a:r>
            <a:r>
              <a:rPr lang="en-GB" sz="1600" dirty="0"/>
              <a:t> of human epidermal growth factor receptor 2 (HER2).</a:t>
            </a:r>
          </a:p>
          <a:p>
            <a:pPr marL="285750" lvl="0" indent="-285750">
              <a:buFont typeface="Arial" panose="020B0604020202020204" pitchFamily="34" charset="0"/>
              <a:buChar char="•"/>
            </a:pPr>
            <a:r>
              <a:rPr lang="en-GB" sz="1600" dirty="0"/>
              <a:t>Chemotherapy: The vast majority of patients with invasive breast cancer will be recommended resection and radiotherapy and a drug treatment in order to treat occult metastatic disease.  The relevance of this is that the results of those non-stage parameters (grade and molecular markers) can mean that certain stage 1 cancers will be treated with chemotherapy (17%). However, given that many stage 1 cancers are oestrogen receptor positive, their systemic drug treatment will be with oral anti oestrogen, and therefore not many will require chemotherapy as well. As stage increases these are more threatening cancers so even though many will be ER positive and be treated with oral anti oestrogens they will also receive chemotherapy as additional systemic treatment as shown in the results (46% of stage 2, 70% of stage 3, 44% of stage 4).</a:t>
            </a:r>
          </a:p>
          <a:p>
            <a:pPr marL="285750" lvl="0" indent="-285750">
              <a:buFont typeface="Arial" panose="020B0604020202020204" pitchFamily="34" charset="0"/>
              <a:buChar char="•"/>
            </a:pPr>
            <a:r>
              <a:rPr lang="en-GB" sz="1600" dirty="0"/>
              <a:t>Resection: Most early invasive breast cancer (stage 1-3a) will receive excision of the primary cancer.</a:t>
            </a:r>
          </a:p>
          <a:p>
            <a:pPr marL="285750" lvl="0" indent="-285750">
              <a:buFont typeface="Arial" panose="020B0604020202020204" pitchFamily="34" charset="0"/>
              <a:buChar char="•"/>
            </a:pPr>
            <a:r>
              <a:rPr lang="en-GB" sz="1600" dirty="0"/>
              <a:t>Radiotherapy: Breast conservation surgery (where a mastectomy is not performed) is the commonest breast cancer operation and is always accompanied by subsequent radiotherapy to the breast which explains the high levels of radiotherapy shown for stages 1 (69%) and 2 (65%).</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11445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Summary of key </a:t>
            </a:r>
            <a:r>
              <a:rPr lang="en-GB" dirty="0" smtClean="0"/>
              <a:t>results 2)</a:t>
            </a:r>
            <a:endParaRPr dirty="0"/>
          </a:p>
        </p:txBody>
      </p:sp>
      <p:sp>
        <p:nvSpPr>
          <p:cNvPr id="4" name="TextBox 3"/>
          <p:cNvSpPr txBox="1"/>
          <p:nvPr/>
        </p:nvSpPr>
        <p:spPr>
          <a:xfrm>
            <a:off x="323528" y="1412776"/>
            <a:ext cx="8640960" cy="4031873"/>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t>Age: Less chemotherapy is given in older patients, as it is thought that the proportion of tumours that are ER positive increases with age, making oral anti oestrogen a good option and also older patients may not cope as well with any complications that would arise from chemotherapy.</a:t>
            </a:r>
          </a:p>
          <a:p>
            <a:pPr marL="285750" lvl="0" indent="-285750">
              <a:buFont typeface="Arial" panose="020B0604020202020204" pitchFamily="34" charset="0"/>
              <a:buChar char="•"/>
            </a:pPr>
            <a:r>
              <a:rPr lang="en-GB" sz="1600" dirty="0"/>
              <a:t>Sex: Men usually receive a mastectomy and as that means less breast conservation surgery, there will be less use of radiotherapy.</a:t>
            </a:r>
          </a:p>
          <a:p>
            <a:pPr marL="285750" lvl="0" indent="-285750">
              <a:buFont typeface="Arial" panose="020B0604020202020204" pitchFamily="34" charset="0"/>
              <a:buChar char="•"/>
            </a:pPr>
            <a:r>
              <a:rPr lang="en-GB" sz="1600" dirty="0"/>
              <a:t>Deprivation: The most deprived quintile received more chemotherapy (32% of the least deprived, 38% of the most deprived), less resection (83%, 79% respectively) and less radiotherapy (63%, 61% respectively) than the least deprived quintile.</a:t>
            </a:r>
          </a:p>
          <a:p>
            <a:pPr marL="285750" lvl="0" indent="-285750">
              <a:buFont typeface="Arial" panose="020B0604020202020204" pitchFamily="34" charset="0"/>
              <a:buChar char="•"/>
            </a:pPr>
            <a:r>
              <a:rPr lang="en-GB" sz="1600" dirty="0"/>
              <a:t>Ethnicity: Increased chemotherapy in the non-White patients is likely to reflect that triple negative cancers are more common in non-White patients, and the only applicable systemic treatment choice is chemotherapy, as anti oestrogens are of no benefit for triple negative tumours.</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4112631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Cohort for breast cancers</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Props1.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3.xml><?xml version="1.0" encoding="utf-8"?>
<ds:datastoreItem xmlns:ds="http://schemas.openxmlformats.org/officeDocument/2006/customXml" ds:itemID="{7AAA3BD5-90C3-4BC2-94B6-F5B6FAEAFEE3}">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1174</TotalTime>
  <Words>693</Words>
  <Application>Microsoft Office PowerPoint</Application>
  <PresentationFormat>On-screen Show (4:3)</PresentationFormat>
  <Paragraphs>66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Treatment breakdown for breast cancers</vt:lpstr>
      <vt:lpstr>Methods 1)</vt:lpstr>
      <vt:lpstr>Methods 2)</vt:lpstr>
      <vt:lpstr>Summary of key results 1)</vt:lpstr>
      <vt:lpstr>Summary of key results 2)</vt:lpstr>
      <vt:lpstr>Cohort for breast cancers</vt:lpstr>
      <vt:lpstr>By diagnosis year</vt:lpstr>
      <vt:lpstr>By diagnosis year</vt:lpstr>
      <vt:lpstr>By diagnosis year</vt:lpstr>
      <vt:lpstr>By stage</vt:lpstr>
      <vt:lpstr>By stage</vt:lpstr>
      <vt:lpstr>By stage</vt:lpstr>
      <vt:lpstr>By age</vt:lpstr>
      <vt:lpstr>By age</vt:lpstr>
      <vt:lpstr>By age</vt:lpstr>
      <vt:lpstr>By sex</vt:lpstr>
      <vt:lpstr>By sex</vt:lpstr>
      <vt:lpstr>By sex</vt:lpstr>
      <vt:lpstr>By deprivation quintile</vt:lpstr>
      <vt:lpstr>By deprivation quintile</vt:lpstr>
      <vt:lpstr>By deprivation quintile</vt:lpstr>
      <vt:lpstr>By broad ethnic group</vt:lpstr>
      <vt:lpstr>By broad ethnic group</vt:lpstr>
      <vt:lpstr>By broad ethnic group</vt:lpstr>
      <vt:lpstr>By comorbidity score</vt:lpstr>
      <vt:lpstr>By comorbidity score</vt:lpstr>
      <vt:lpstr>By comorbidity score</vt:lpstr>
      <vt:lpstr>Acknowledgements</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Anna Fry</cp:lastModifiedBy>
  <cp:revision>124</cp:revision>
  <dcterms:created xsi:type="dcterms:W3CDTF">2012-10-10T09:02:29Z</dcterms:created>
  <dcterms:modified xsi:type="dcterms:W3CDTF">2018-07-12T09:57:15Z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