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31"/>
  </p:notesMasterIdLst>
  <p:sldIdLst>
    <p:sldId id="261" r:id="rId5"/>
    <p:sldId id="260" r:id="rId6"/>
    <p:sldId id="262" r:id="rId7"/>
    <p:sldId id="281" r:id="rId8"/>
    <p:sldId id="265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82" r:id="rId18"/>
    <p:sldId id="283" r:id="rId19"/>
    <p:sldId id="276" r:id="rId20"/>
    <p:sldId id="271" r:id="rId21"/>
    <p:sldId id="273" r:id="rId22"/>
    <p:sldId id="272" r:id="rId23"/>
    <p:sldId id="274" r:id="rId24"/>
    <p:sldId id="277" r:id="rId25"/>
    <p:sldId id="275" r:id="rId26"/>
    <p:sldId id="278" r:id="rId27"/>
    <p:sldId id="279" r:id="rId28"/>
    <p:sldId id="280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841" autoAdjust="0"/>
  </p:normalViewPr>
  <p:slideViewPr>
    <p:cSldViewPr>
      <p:cViewPr>
        <p:scale>
          <a:sx n="100" d="100"/>
          <a:sy n="100" d="100"/>
        </p:scale>
        <p:origin x="-18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6C79C1-2A9D-46B5-9E0B-0FA3C4F07AE9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ACAF60-504B-45A3-BDB1-1B7938EC9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7791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73063"/>
            <a:ext cx="14398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949280"/>
            <a:ext cx="7633648" cy="410344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11CAC823-C914-47A8-B1E8-ECC3F565C6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03C1E88-2C31-43C5-B9E7-CBF05C92C5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>
            <a:lvl1pPr>
              <a:defRPr>
                <a:solidFill>
                  <a:srgbClr val="00AE9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63D93230-3319-439A-A5B3-B0FBD814CA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767B9C8E-9AAD-40C5-A1F4-CEA2254331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3168BD5-AF14-4192-B2C9-65DAEBC4A2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49D3E613-BA53-4416-ACE2-11F480942E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886B283F-3508-409E-854A-FB93B4FF4E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  </a:t>
            </a:r>
            <a:fld id="{A13D2775-473D-442F-BA52-492D9D0CE2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 dirty="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  </a:t>
            </a:r>
            <a:fld id="{2184E3F7-0A6D-402E-9A10-86793C1DC96E}" type="slidenum">
              <a:rPr lang="en-US" smtClean="0"/>
              <a:pPr/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7704137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Presentation title - edit in Header and Footer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algn="l" rtl="0" fontAlgn="base">
        <a:spcBef>
          <a:spcPts val="1200"/>
        </a:spcBef>
        <a:spcAft>
          <a:spcPct val="0"/>
        </a:spcAft>
        <a:buFont typeface="Arial" pitchFamily="84" charset="0"/>
        <a:defRPr kern="120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algn="l" rtl="0" fontAlgn="base">
        <a:spcBef>
          <a:spcPts val="600"/>
        </a:spcBef>
        <a:spcAft>
          <a:spcPct val="0"/>
        </a:spcAft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fontAlgn="base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898525" indent="-287338" algn="l" rtl="0" fontAlgn="base">
        <a:spcBef>
          <a:spcPts val="600"/>
        </a:spcBef>
        <a:spcAft>
          <a:spcPct val="0"/>
        </a:spcAft>
        <a:buFont typeface="Arial" pitchFamily="84" charset="0"/>
        <a:buChar char="–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431925" indent="-263525" algn="l" rtl="0" fontAlgn="base">
        <a:spcBef>
          <a:spcPct val="20000"/>
        </a:spcBef>
        <a:spcAft>
          <a:spcPct val="0"/>
        </a:spcAft>
        <a:buFontTx/>
        <a:buNone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Prostate cancer and ethnicity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/>
              <a:t>Luke </a:t>
            </a:r>
            <a:r>
              <a:rPr lang="en-GB" sz="2800" dirty="0" err="1" smtClean="0"/>
              <a:t>Hounsome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Public Health England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‘Hear me now’ workshop - Newham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Waltham Forest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420 </a:t>
            </a:r>
            <a:r>
              <a:rPr lang="en-US" dirty="0" smtClean="0">
                <a:latin typeface="Arial" pitchFamily="84" charset="0"/>
              </a:rPr>
              <a:t>new cases of prostate cancer – </a:t>
            </a:r>
            <a:r>
              <a:rPr lang="en-US" dirty="0" smtClean="0">
                <a:latin typeface="Arial" pitchFamily="84" charset="0"/>
              </a:rPr>
              <a:t>140 </a:t>
            </a:r>
            <a:r>
              <a:rPr lang="en-US" dirty="0" smtClean="0">
                <a:latin typeface="Arial" pitchFamily="84" charset="0"/>
              </a:rPr>
              <a:t>per year on average. Incidence </a:t>
            </a:r>
            <a:r>
              <a:rPr lang="en-US" dirty="0" smtClean="0">
                <a:latin typeface="Arial" pitchFamily="84" charset="0"/>
              </a:rPr>
              <a:t>higher than the England </a:t>
            </a:r>
            <a:r>
              <a:rPr lang="en-US" dirty="0" smtClean="0">
                <a:latin typeface="Arial" pitchFamily="84" charset="0"/>
              </a:rPr>
              <a:t>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80%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68%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22%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7%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96 </a:t>
            </a:r>
            <a:r>
              <a:rPr lang="en-US" dirty="0" smtClean="0">
                <a:latin typeface="Arial" pitchFamily="84" charset="0"/>
              </a:rPr>
              <a:t>deaths from prostate cancer – </a:t>
            </a:r>
            <a:r>
              <a:rPr lang="en-US" dirty="0" smtClean="0">
                <a:latin typeface="Arial" pitchFamily="84" charset="0"/>
              </a:rPr>
              <a:t>32 </a:t>
            </a:r>
            <a:r>
              <a:rPr lang="en-US" dirty="0" smtClean="0">
                <a:latin typeface="Arial" pitchFamily="84" charset="0"/>
              </a:rPr>
              <a:t>per year on average. Mortality </a:t>
            </a:r>
            <a:r>
              <a:rPr lang="en-US" dirty="0" smtClean="0">
                <a:latin typeface="Arial" pitchFamily="84" charset="0"/>
              </a:rPr>
              <a:t>in line with the </a:t>
            </a:r>
            <a:r>
              <a:rPr lang="en-US" dirty="0" smtClean="0">
                <a:latin typeface="Arial" pitchFamily="84" charset="0"/>
              </a:rPr>
              <a:t>England 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100%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75%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21%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3</a:t>
            </a:r>
            <a:r>
              <a:rPr lang="en-US" dirty="0" smtClean="0">
                <a:latin typeface="Arial" pitchFamily="84" charset="0"/>
              </a:rPr>
              <a:t>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ONS data) is </a:t>
            </a:r>
            <a:r>
              <a:rPr lang="en-US" dirty="0" smtClean="0">
                <a:latin typeface="Arial" pitchFamily="84" charset="0"/>
              </a:rPr>
              <a:t>62% </a:t>
            </a:r>
            <a:r>
              <a:rPr lang="en-US" dirty="0" smtClean="0">
                <a:latin typeface="Arial" pitchFamily="84" charset="0"/>
              </a:rPr>
              <a:t>white, </a:t>
            </a:r>
            <a:r>
              <a:rPr lang="en-US" dirty="0" smtClean="0">
                <a:latin typeface="Arial" pitchFamily="84" charset="0"/>
              </a:rPr>
              <a:t>14%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16%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</a:t>
            </a:r>
            <a:r>
              <a:rPr lang="en-US" dirty="0" smtClean="0">
                <a:latin typeface="Arial" pitchFamily="84" charset="0"/>
              </a:rPr>
              <a:t>96</a:t>
            </a:r>
            <a:r>
              <a:rPr lang="en-US" dirty="0" smtClean="0">
                <a:latin typeface="Arial" pitchFamily="84" charset="0"/>
              </a:rPr>
              <a:t>% (in line with the England average</a:t>
            </a:r>
            <a:r>
              <a:rPr lang="en-US" dirty="0" smtClean="0">
                <a:latin typeface="Arial" pitchFamily="84" charset="0"/>
              </a:rPr>
              <a:t>) </a:t>
            </a:r>
            <a:r>
              <a:rPr lang="en-US" dirty="0" smtClean="0">
                <a:latin typeface="Arial" pitchFamily="84" charset="0"/>
              </a:rPr>
              <a:t>and </a:t>
            </a:r>
            <a:r>
              <a:rPr lang="en-US" dirty="0" smtClean="0">
                <a:latin typeface="Arial" pitchFamily="84" charset="0"/>
              </a:rPr>
              <a:t>five-year relative survival is </a:t>
            </a:r>
            <a:r>
              <a:rPr lang="en-US" dirty="0" smtClean="0">
                <a:latin typeface="Arial" pitchFamily="84" charset="0"/>
              </a:rPr>
              <a:t>77% (</a:t>
            </a:r>
            <a:r>
              <a:rPr lang="en-US" dirty="0" smtClean="0">
                <a:latin typeface="Arial" pitchFamily="84" charset="0"/>
              </a:rPr>
              <a:t>lower than England average</a:t>
            </a:r>
            <a:r>
              <a:rPr lang="en-US" dirty="0" smtClean="0">
                <a:latin typeface="Arial" pitchFamily="84" charset="0"/>
              </a:rPr>
              <a:t>).</a:t>
            </a: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10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Waltham Forest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</a:t>
            </a:r>
            <a:r>
              <a:rPr lang="en-US" dirty="0" smtClean="0">
                <a:latin typeface="Arial" pitchFamily="84" charset="0"/>
              </a:rPr>
              <a:t>32% </a:t>
            </a:r>
            <a:r>
              <a:rPr lang="en-US" dirty="0" smtClean="0">
                <a:latin typeface="Arial" pitchFamily="84" charset="0"/>
              </a:rPr>
              <a:t>of new cases of cancer in men in </a:t>
            </a:r>
            <a:r>
              <a:rPr lang="en-US" dirty="0" smtClean="0">
                <a:latin typeface="Arial" pitchFamily="84" charset="0"/>
              </a:rPr>
              <a:t>Waltham Forest.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it is </a:t>
            </a:r>
            <a:r>
              <a:rPr lang="en-US" dirty="0" smtClean="0">
                <a:latin typeface="Arial" pitchFamily="84" charset="0"/>
              </a:rPr>
              <a:t>50</a:t>
            </a:r>
            <a:r>
              <a:rPr lang="en-US" dirty="0" smtClean="0">
                <a:latin typeface="Arial" pitchFamily="84" charset="0"/>
              </a:rPr>
              <a:t>% </a:t>
            </a:r>
            <a:r>
              <a:rPr lang="en-US" dirty="0" smtClean="0">
                <a:latin typeface="Arial" pitchFamily="84" charset="0"/>
              </a:rPr>
              <a:t>of new cases, higher than average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2 </a:t>
            </a: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smtClean="0">
                <a:latin typeface="Arial" pitchFamily="84" charset="0"/>
              </a:rPr>
              <a:t>5 </a:t>
            </a:r>
            <a:r>
              <a:rPr lang="en-US" dirty="0" smtClean="0">
                <a:latin typeface="Arial" pitchFamily="84" charset="0"/>
              </a:rPr>
              <a:t>of the cancers in </a:t>
            </a:r>
            <a:r>
              <a:rPr lang="en-US" dirty="0" smtClean="0">
                <a:latin typeface="Arial" pitchFamily="84" charset="0"/>
              </a:rPr>
              <a:t>Waltham Forest with </a:t>
            </a:r>
            <a:r>
              <a:rPr lang="en-US" dirty="0" smtClean="0">
                <a:latin typeface="Arial" pitchFamily="84" charset="0"/>
              </a:rPr>
              <a:t>no known ethnicity are prostate cancers.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Prostate cancer accounts for </a:t>
            </a:r>
            <a:r>
              <a:rPr lang="en-US" dirty="0" smtClean="0">
                <a:latin typeface="Arial" pitchFamily="84" charset="0"/>
              </a:rPr>
              <a:t>15% </a:t>
            </a:r>
            <a:r>
              <a:rPr lang="en-US" dirty="0" smtClean="0">
                <a:latin typeface="Arial" pitchFamily="84" charset="0"/>
              </a:rPr>
              <a:t>of cancer deaths and </a:t>
            </a:r>
            <a:r>
              <a:rPr lang="en-US" dirty="0" smtClean="0">
                <a:latin typeface="Arial" pitchFamily="84" charset="0"/>
              </a:rPr>
              <a:t>4% </a:t>
            </a:r>
            <a:r>
              <a:rPr lang="en-US" dirty="0" smtClean="0">
                <a:latin typeface="Arial" pitchFamily="84" charset="0"/>
              </a:rPr>
              <a:t>of all deaths in men in </a:t>
            </a:r>
            <a:r>
              <a:rPr lang="en-US" dirty="0" smtClean="0">
                <a:latin typeface="Arial" pitchFamily="84" charset="0"/>
              </a:rPr>
              <a:t>Waltham Forest</a:t>
            </a:r>
            <a:r>
              <a:rPr lang="en-US" dirty="0" smtClean="0">
                <a:latin typeface="Arial" pitchFamily="84" charset="0"/>
              </a:rPr>
              <a:t>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10% of all deaths are prostate cancer, higher than average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 2% of all deaths are prostate cancer, lower than average.</a:t>
            </a: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</a:t>
            </a:r>
            <a:r>
              <a:rPr lang="en-US" dirty="0" smtClean="0">
                <a:latin typeface="Arial" pitchFamily="84" charset="0"/>
              </a:rPr>
              <a:t>7% </a:t>
            </a:r>
            <a:r>
              <a:rPr lang="en-US" dirty="0" smtClean="0">
                <a:latin typeface="Arial" pitchFamily="84" charset="0"/>
              </a:rPr>
              <a:t>and </a:t>
            </a:r>
            <a:r>
              <a:rPr lang="en-US" dirty="0" smtClean="0">
                <a:latin typeface="Arial" pitchFamily="84" charset="0"/>
              </a:rPr>
              <a:t>3% </a:t>
            </a:r>
            <a:r>
              <a:rPr lang="en-US" dirty="0" smtClean="0">
                <a:latin typeface="Arial" pitchFamily="84" charset="0"/>
              </a:rPr>
              <a:t>respectively</a:t>
            </a:r>
            <a:r>
              <a:rPr lang="en-US" dirty="0" smtClean="0">
                <a:latin typeface="Arial" pitchFamily="84" charset="0"/>
              </a:rPr>
              <a:t>. 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smtClean="0">
                <a:latin typeface="Arial" pitchFamily="84" charset="0"/>
              </a:rPr>
              <a:t>black men </a:t>
            </a:r>
            <a:r>
              <a:rPr lang="en-US" dirty="0" smtClean="0">
                <a:latin typeface="Arial" pitchFamily="84" charset="0"/>
              </a:rPr>
              <a:t>9% of all deaths in under 75s are from prostate cancer, </a:t>
            </a:r>
            <a:r>
              <a:rPr lang="en-US" dirty="0" smtClean="0">
                <a:latin typeface="Arial" pitchFamily="84" charset="0"/>
              </a:rPr>
              <a:t>higher than average.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11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Haringey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357 </a:t>
            </a:r>
            <a:r>
              <a:rPr lang="en-US" dirty="0" smtClean="0">
                <a:latin typeface="Arial" pitchFamily="84" charset="0"/>
              </a:rPr>
              <a:t>new cases of prostate cancer – </a:t>
            </a:r>
            <a:r>
              <a:rPr lang="en-US" dirty="0" smtClean="0">
                <a:latin typeface="Arial" pitchFamily="84" charset="0"/>
              </a:rPr>
              <a:t>119 </a:t>
            </a:r>
            <a:r>
              <a:rPr lang="en-US" dirty="0" smtClean="0">
                <a:latin typeface="Arial" pitchFamily="84" charset="0"/>
              </a:rPr>
              <a:t>per year on average. Incidence </a:t>
            </a:r>
            <a:r>
              <a:rPr lang="en-US" dirty="0" smtClean="0">
                <a:latin typeface="Arial" pitchFamily="84" charset="0"/>
              </a:rPr>
              <a:t>higher than the England </a:t>
            </a:r>
            <a:r>
              <a:rPr lang="en-US" dirty="0" smtClean="0">
                <a:latin typeface="Arial" pitchFamily="84" charset="0"/>
              </a:rPr>
              <a:t>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71</a:t>
            </a:r>
            <a:r>
              <a:rPr lang="en-US" dirty="0" smtClean="0">
                <a:latin typeface="Arial" pitchFamily="84" charset="0"/>
              </a:rPr>
              <a:t>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57%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27%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6%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95 </a:t>
            </a:r>
            <a:r>
              <a:rPr lang="en-US" dirty="0" smtClean="0">
                <a:latin typeface="Arial" pitchFamily="84" charset="0"/>
              </a:rPr>
              <a:t>deaths from prostate cancer – </a:t>
            </a:r>
            <a:r>
              <a:rPr lang="en-US" dirty="0" smtClean="0">
                <a:latin typeface="Arial" pitchFamily="84" charset="0"/>
              </a:rPr>
              <a:t>32 </a:t>
            </a:r>
            <a:r>
              <a:rPr lang="en-US" dirty="0" smtClean="0">
                <a:latin typeface="Arial" pitchFamily="84" charset="0"/>
              </a:rPr>
              <a:t>per year on average. Mortality </a:t>
            </a:r>
            <a:r>
              <a:rPr lang="en-US" dirty="0" smtClean="0">
                <a:latin typeface="Arial" pitchFamily="84" charset="0"/>
              </a:rPr>
              <a:t>in line with the </a:t>
            </a:r>
            <a:r>
              <a:rPr lang="en-US" dirty="0" smtClean="0">
                <a:latin typeface="Arial" pitchFamily="84" charset="0"/>
              </a:rPr>
              <a:t>England 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99%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60%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29%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2</a:t>
            </a:r>
            <a:r>
              <a:rPr lang="en-US" dirty="0" smtClean="0">
                <a:latin typeface="Arial" pitchFamily="84" charset="0"/>
              </a:rPr>
              <a:t>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ONS data) is </a:t>
            </a:r>
            <a:r>
              <a:rPr lang="en-US" dirty="0" smtClean="0">
                <a:latin typeface="Arial" pitchFamily="84" charset="0"/>
              </a:rPr>
              <a:t>67% </a:t>
            </a:r>
            <a:r>
              <a:rPr lang="en-US" dirty="0" smtClean="0">
                <a:latin typeface="Arial" pitchFamily="84" charset="0"/>
              </a:rPr>
              <a:t>white, </a:t>
            </a:r>
            <a:r>
              <a:rPr lang="en-US" dirty="0" smtClean="0">
                <a:latin typeface="Arial" pitchFamily="84" charset="0"/>
              </a:rPr>
              <a:t>15%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10%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</a:t>
            </a:r>
            <a:r>
              <a:rPr lang="en-US" dirty="0" smtClean="0">
                <a:latin typeface="Arial" pitchFamily="84" charset="0"/>
              </a:rPr>
              <a:t>97% and </a:t>
            </a:r>
            <a:r>
              <a:rPr lang="en-US" dirty="0" smtClean="0">
                <a:latin typeface="Arial" pitchFamily="84" charset="0"/>
              </a:rPr>
              <a:t>five-year relative survival is </a:t>
            </a:r>
            <a:r>
              <a:rPr lang="en-US" dirty="0" smtClean="0">
                <a:latin typeface="Arial" pitchFamily="84" charset="0"/>
              </a:rPr>
              <a:t>86% (both in line with the </a:t>
            </a:r>
            <a:r>
              <a:rPr lang="en-US" dirty="0" smtClean="0">
                <a:latin typeface="Arial" pitchFamily="84" charset="0"/>
              </a:rPr>
              <a:t>England average</a:t>
            </a:r>
            <a:r>
              <a:rPr lang="en-US" dirty="0" smtClean="0">
                <a:latin typeface="Arial" pitchFamily="84" charset="0"/>
              </a:rPr>
              <a:t>).</a:t>
            </a:r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12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Haringey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</a:t>
            </a:r>
            <a:r>
              <a:rPr lang="en-US" dirty="0" smtClean="0">
                <a:latin typeface="Arial" pitchFamily="84" charset="0"/>
              </a:rPr>
              <a:t>29% </a:t>
            </a:r>
            <a:r>
              <a:rPr lang="en-US" dirty="0" smtClean="0">
                <a:latin typeface="Arial" pitchFamily="84" charset="0"/>
              </a:rPr>
              <a:t>of new cases of cancer in men in </a:t>
            </a:r>
            <a:r>
              <a:rPr lang="en-US" dirty="0" err="1" smtClean="0">
                <a:latin typeface="Arial" pitchFamily="84" charset="0"/>
              </a:rPr>
              <a:t>Haringey</a:t>
            </a:r>
            <a:r>
              <a:rPr lang="en-US" dirty="0" smtClean="0">
                <a:latin typeface="Arial" pitchFamily="84" charset="0"/>
              </a:rPr>
              <a:t>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No differences between ethnic groups.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2 </a:t>
            </a: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smtClean="0">
                <a:latin typeface="Arial" pitchFamily="84" charset="0"/>
              </a:rPr>
              <a:t>5 </a:t>
            </a:r>
            <a:r>
              <a:rPr lang="en-US" dirty="0" smtClean="0">
                <a:latin typeface="Arial" pitchFamily="84" charset="0"/>
              </a:rPr>
              <a:t>of the cancers in </a:t>
            </a:r>
            <a:r>
              <a:rPr lang="en-US" dirty="0" err="1" smtClean="0">
                <a:latin typeface="Arial" pitchFamily="84" charset="0"/>
              </a:rPr>
              <a:t>Haringey</a:t>
            </a:r>
            <a:r>
              <a:rPr lang="en-US" dirty="0" smtClean="0">
                <a:latin typeface="Arial" pitchFamily="84" charset="0"/>
              </a:rPr>
              <a:t> with </a:t>
            </a:r>
            <a:r>
              <a:rPr lang="en-US" dirty="0" smtClean="0">
                <a:latin typeface="Arial" pitchFamily="84" charset="0"/>
              </a:rPr>
              <a:t>no known ethnicity are prostate cancers.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Prostate cancer accounts for </a:t>
            </a:r>
            <a:r>
              <a:rPr lang="en-US" dirty="0" smtClean="0">
                <a:latin typeface="Arial" pitchFamily="84" charset="0"/>
              </a:rPr>
              <a:t>13% </a:t>
            </a:r>
            <a:r>
              <a:rPr lang="en-US" dirty="0" smtClean="0">
                <a:latin typeface="Arial" pitchFamily="84" charset="0"/>
              </a:rPr>
              <a:t>of cancer deaths and </a:t>
            </a:r>
            <a:r>
              <a:rPr lang="en-US" dirty="0" smtClean="0">
                <a:latin typeface="Arial" pitchFamily="84" charset="0"/>
              </a:rPr>
              <a:t>5% </a:t>
            </a:r>
            <a:r>
              <a:rPr lang="en-US" dirty="0" smtClean="0">
                <a:latin typeface="Arial" pitchFamily="84" charset="0"/>
              </a:rPr>
              <a:t>of all deaths in men in </a:t>
            </a:r>
            <a:r>
              <a:rPr lang="en-US" dirty="0" err="1" smtClean="0">
                <a:latin typeface="Arial" pitchFamily="84" charset="0"/>
              </a:rPr>
              <a:t>Haringey</a:t>
            </a:r>
            <a:r>
              <a:rPr lang="en-US" dirty="0" smtClean="0">
                <a:latin typeface="Arial" pitchFamily="84" charset="0"/>
              </a:rPr>
              <a:t>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22% of cancer deaths and 8% of all deaths are prostate cancer, higher than average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 2% of all deaths are prostate cancer, lower than average.</a:t>
            </a: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</a:t>
            </a:r>
            <a:r>
              <a:rPr lang="en-US" dirty="0" smtClean="0">
                <a:latin typeface="Arial" pitchFamily="84" charset="0"/>
              </a:rPr>
              <a:t>7% </a:t>
            </a:r>
            <a:r>
              <a:rPr lang="en-US" dirty="0" smtClean="0">
                <a:latin typeface="Arial" pitchFamily="84" charset="0"/>
              </a:rPr>
              <a:t>and </a:t>
            </a:r>
            <a:r>
              <a:rPr lang="en-US" dirty="0" smtClean="0">
                <a:latin typeface="Arial" pitchFamily="84" charset="0"/>
              </a:rPr>
              <a:t>3% </a:t>
            </a:r>
            <a:r>
              <a:rPr lang="en-US" dirty="0" smtClean="0">
                <a:latin typeface="Arial" pitchFamily="84" charset="0"/>
              </a:rPr>
              <a:t>respectively</a:t>
            </a:r>
            <a:r>
              <a:rPr lang="en-US" dirty="0" smtClean="0">
                <a:latin typeface="Arial" pitchFamily="84" charset="0"/>
              </a:rPr>
              <a:t>. </a:t>
            </a:r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13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102,252 new cases of prostate cancer – 34,084 per year on average.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74% had a recorded ethnicity – of these 94%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24.363 deaths from prostate cancer –  per year on average. 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98% had a recorded ethnicity – of these 99% were white.</a:t>
            </a:r>
          </a:p>
          <a:p>
            <a:pPr lvl="3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ONS data) is 87% white, 3% black and 6%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95% and five-year relative survival is 84%.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26% of new cases of cancer in men in England.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3 in 5 of the cancers in England with no known ethnicity are prostate cancers.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42% of cancers known to be in black men are prostate cancer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18% of cancers known to be 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 are prostate cancer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12% of cancer deaths and 4% of all deaths in men in England.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22% of cancer deaths in black men and 8% of all deaths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8% of cancer deaths 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and 2% of all deaths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7% and 3% respectively.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15% of cancer deaths in black men and 6% of all deaths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5% of cancer deaths 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and 1% of all deaths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 - stage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Stage data is only available for 26% of newly diagnosed prostate cancers. The following are expressed as percentage of cases where the stage is known.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sz="1400" dirty="0" smtClean="0">
                <a:latin typeface="Arial" pitchFamily="84" charset="0"/>
              </a:rPr>
              <a:t>Source: National Cancer Data Repository; Hospital Episode Statistics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2924944"/>
          <a:ext cx="81369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088157"/>
                <a:gridCol w="1107315"/>
                <a:gridCol w="1107315"/>
                <a:gridCol w="1107315"/>
                <a:gridCol w="1107315"/>
                <a:gridCol w="1107315"/>
              </a:tblGrid>
              <a:tr h="5040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Black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Asian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White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Mixed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Not known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Localised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53% (243)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47% (92)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52% (10,075)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40% (36)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46%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(21)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61% (3,800)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Locally 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(79)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24% (46)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15% (2,961)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20% (18)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11% </a:t>
                      </a: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17% (1,066)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Advanced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30% (140)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(56)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32%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(6,182)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39%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(445)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43% (20)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22% (1,384)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incidence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17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6878" y="1772816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9632" y="6165304"/>
            <a:ext cx="568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National Cancer Data Repository;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incidence in England – age adjusted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18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59632" y="6165304"/>
            <a:ext cx="568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National Cancer Data Repository;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mortality in England – by age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19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59632" y="6165304"/>
            <a:ext cx="5261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Office for National Statistics;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Summary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is the picture on prostate cancer in </a:t>
            </a:r>
            <a:r>
              <a:rPr lang="en-US" dirty="0" err="1" smtClean="0">
                <a:latin typeface="Arial" pitchFamily="84" charset="0"/>
              </a:rPr>
              <a:t>Newham</a:t>
            </a:r>
            <a:r>
              <a:rPr lang="en-US" dirty="0" smtClean="0">
                <a:latin typeface="Arial" pitchFamily="84" charset="0"/>
              </a:rPr>
              <a:t>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How does this compare to the whole of England?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Does your ethnicity affect your risk and outcomes?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mortality in England – age adjusted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20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626745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59632" y="6165304"/>
            <a:ext cx="52613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Office for National Statistics;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21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sp>
        <p:nvSpPr>
          <p:cNvPr id="6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342966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do all these numbers/graphs mean?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getting prostate cancer is over double (RR 2.3) for black men, but nearly half (RR 0.54) for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compared to white men.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risk of dying from prostate cancer is about double (RR 2.06) for black men, and under half (RR 0.46) for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men, compared to white men.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What about the individual?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getting prostate cancer is 27% for a black man, 7% for an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man, and 12% for a white man.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The lifetime risk of dying from prostate cancer is 8% for a black man, 2% for an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man, and 4% for a white man.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all stages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22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00808"/>
            <a:ext cx="6603393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59632" y="6165304"/>
            <a:ext cx="568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National Cancer Data Repository;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survival in England – localised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23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700808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59632" y="6165304"/>
            <a:ext cx="568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National Cancer Data Repository;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ea typeface="+mj-ea"/>
                <a:cs typeface="+mj-cs"/>
              </a:rPr>
              <a:t>Prostate cancer survival in England – locally advanced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700808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59632" y="6165304"/>
            <a:ext cx="568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National Cancer Data Repository;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200" dirty="0" smtClean="0">
                <a:ea typeface="+mj-ea"/>
                <a:cs typeface="+mj-cs"/>
              </a:rPr>
              <a:t>Prostate cancer survival in England – advanced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000" y="1700808"/>
            <a:ext cx="6603395" cy="44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259632" y="6165304"/>
            <a:ext cx="5681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400" dirty="0" smtClean="0"/>
              <a:t>Source: National Cancer Data Repository; Hospital Episode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England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26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  <p:sp>
        <p:nvSpPr>
          <p:cNvPr id="6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342966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Survival from prostate cancer is high, and (given the amount of data we have) does not appear to vary by ethnicity.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Survival is primarily driven by how advanced the cancer is at diagnosis.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between </a:t>
            </a:r>
            <a:r>
              <a:rPr lang="en-US" dirty="0" err="1" smtClean="0">
                <a:latin typeface="Arial" pitchFamily="84" charset="0"/>
              </a:rPr>
              <a:t>localised</a:t>
            </a:r>
            <a:r>
              <a:rPr lang="en-US" dirty="0" smtClean="0">
                <a:latin typeface="Arial" pitchFamily="84" charset="0"/>
              </a:rPr>
              <a:t> and advanced at one year is about 20%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at five years is about 55%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Difference at ten years is nearly 80%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r>
              <a:rPr lang="en-US" dirty="0" smtClean="0">
                <a:latin typeface="Arial" pitchFamily="84" charset="0"/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Where do the data come from?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4065587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All newly diagnosed cases of cancer are registered by a regional office of the national Cancer Registration Service.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Deaths records are sent to Public Health England from the Office for National Statistics.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Ethnicity comes from hospital records which are linked to ONS deaths data – ethnicity is self reported.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Data for the </a:t>
            </a:r>
            <a:r>
              <a:rPr lang="en-US" dirty="0" smtClean="0">
                <a:latin typeface="Arial" pitchFamily="84" charset="0"/>
              </a:rPr>
              <a:t>boroughs </a:t>
            </a:r>
            <a:r>
              <a:rPr lang="en-US" dirty="0" smtClean="0">
                <a:latin typeface="Arial" pitchFamily="84" charset="0"/>
              </a:rPr>
              <a:t>of </a:t>
            </a:r>
            <a:r>
              <a:rPr lang="en-US" dirty="0" err="1" smtClean="0">
                <a:latin typeface="Arial" pitchFamily="84" charset="0"/>
              </a:rPr>
              <a:t>Newham</a:t>
            </a:r>
            <a:r>
              <a:rPr lang="en-US" dirty="0" smtClean="0">
                <a:latin typeface="Arial" pitchFamily="84" charset="0"/>
              </a:rPr>
              <a:t>, Tower Hamlets, Waltham Forest, </a:t>
            </a:r>
            <a:r>
              <a:rPr lang="en-US" dirty="0" err="1" smtClean="0">
                <a:latin typeface="Arial" pitchFamily="84" charset="0"/>
              </a:rPr>
              <a:t>Haringey</a:t>
            </a:r>
            <a:r>
              <a:rPr lang="en-US" dirty="0" smtClean="0">
                <a:latin typeface="Arial" pitchFamily="84" charset="0"/>
              </a:rPr>
              <a:t> and City of London plus Hackney.</a:t>
            </a:r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3</a:t>
            </a:fld>
            <a:endParaRPr lang="en-US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Newham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232 new cases of prostate cancer – 77 per year on average. Incidence in line </a:t>
            </a:r>
            <a:r>
              <a:rPr lang="en-US" dirty="0" smtClean="0">
                <a:latin typeface="Arial" pitchFamily="84" charset="0"/>
              </a:rPr>
              <a:t>with</a:t>
            </a:r>
            <a:r>
              <a:rPr lang="en-US" dirty="0" smtClean="0">
                <a:latin typeface="Arial" pitchFamily="84" charset="0"/>
              </a:rPr>
              <a:t> the England </a:t>
            </a:r>
            <a:r>
              <a:rPr lang="en-US" dirty="0" smtClean="0">
                <a:latin typeface="Arial" pitchFamily="84" charset="0"/>
              </a:rPr>
              <a:t>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81% had a recorded ethnicity – of these 49% were white, 31% black and 17%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84 deaths from prostate cancer – 28 per year on average. Mortality in line </a:t>
            </a:r>
            <a:r>
              <a:rPr lang="en-US" dirty="0" smtClean="0">
                <a:latin typeface="Arial" pitchFamily="84" charset="0"/>
              </a:rPr>
              <a:t>with the England </a:t>
            </a:r>
            <a:r>
              <a:rPr lang="en-US" dirty="0" smtClean="0">
                <a:latin typeface="Arial" pitchFamily="84" charset="0"/>
              </a:rPr>
              <a:t>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99% had a recorded ethnicity – of these 53% were white, 31% black and 14%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ONS data) is 45% white, 16% black and 31%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90% (lower </a:t>
            </a:r>
            <a:r>
              <a:rPr lang="en-US" dirty="0" smtClean="0">
                <a:latin typeface="Arial" pitchFamily="84" charset="0"/>
              </a:rPr>
              <a:t>than the </a:t>
            </a:r>
            <a:r>
              <a:rPr lang="en-US" dirty="0" smtClean="0">
                <a:latin typeface="Arial" pitchFamily="84" charset="0"/>
              </a:rPr>
              <a:t>England average) and five-year relative survival is 81%.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4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Newham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22% of new cases of cancer in men in </a:t>
            </a:r>
            <a:r>
              <a:rPr lang="en-US" dirty="0" err="1" smtClean="0">
                <a:latin typeface="Arial" pitchFamily="84" charset="0"/>
              </a:rPr>
              <a:t>Newham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it is 39% of new cases, higher than 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 in 3 of the cancers in </a:t>
            </a:r>
            <a:r>
              <a:rPr lang="en-US" dirty="0" err="1" smtClean="0">
                <a:latin typeface="Arial" pitchFamily="84" charset="0"/>
              </a:rPr>
              <a:t>Newham</a:t>
            </a:r>
            <a:r>
              <a:rPr lang="en-US" dirty="0" smtClean="0">
                <a:latin typeface="Arial" pitchFamily="84" charset="0"/>
              </a:rPr>
              <a:t> with no known ethnicity are prostate cancers.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Prostate cancer accounts for 12% of cancer deaths and 4% of all deaths in men in </a:t>
            </a:r>
            <a:r>
              <a:rPr lang="en-US" dirty="0" err="1" smtClean="0">
                <a:latin typeface="Arial" pitchFamily="84" charset="0"/>
              </a:rPr>
              <a:t>Newham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it is 24% of cancer deaths, which is higher than average.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7% and 2% respectively.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it is 20% of premature cancer deaths and 7% of all premature deaths, both higher than average.</a:t>
            </a: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5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Tower Hamlets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162 </a:t>
            </a:r>
            <a:r>
              <a:rPr lang="en-US" dirty="0" smtClean="0">
                <a:latin typeface="Arial" pitchFamily="84" charset="0"/>
              </a:rPr>
              <a:t>new cases of prostate cancer – </a:t>
            </a:r>
            <a:r>
              <a:rPr lang="en-US" dirty="0" smtClean="0">
                <a:latin typeface="Arial" pitchFamily="84" charset="0"/>
              </a:rPr>
              <a:t>54 </a:t>
            </a:r>
            <a:r>
              <a:rPr lang="en-US" dirty="0" smtClean="0">
                <a:latin typeface="Arial" pitchFamily="84" charset="0"/>
              </a:rPr>
              <a:t>per year on average. Incidence </a:t>
            </a:r>
            <a:r>
              <a:rPr lang="en-US" dirty="0" smtClean="0">
                <a:latin typeface="Arial" pitchFamily="84" charset="0"/>
              </a:rPr>
              <a:t>lower than the England </a:t>
            </a:r>
            <a:r>
              <a:rPr lang="en-US" dirty="0" smtClean="0">
                <a:latin typeface="Arial" pitchFamily="84" charset="0"/>
              </a:rPr>
              <a:t>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80%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70%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18%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9%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48 </a:t>
            </a:r>
            <a:r>
              <a:rPr lang="en-US" dirty="0" smtClean="0">
                <a:latin typeface="Arial" pitchFamily="84" charset="0"/>
              </a:rPr>
              <a:t>deaths from prostate cancer – </a:t>
            </a:r>
            <a:r>
              <a:rPr lang="en-US" dirty="0" smtClean="0">
                <a:latin typeface="Arial" pitchFamily="84" charset="0"/>
              </a:rPr>
              <a:t>16 </a:t>
            </a:r>
            <a:r>
              <a:rPr lang="en-US" dirty="0" smtClean="0">
                <a:latin typeface="Arial" pitchFamily="84" charset="0"/>
              </a:rPr>
              <a:t>per year on average. Mortality </a:t>
            </a:r>
            <a:r>
              <a:rPr lang="en-US" dirty="0" smtClean="0">
                <a:latin typeface="Arial" pitchFamily="84" charset="0"/>
              </a:rPr>
              <a:t>lower than the </a:t>
            </a:r>
            <a:r>
              <a:rPr lang="en-US" dirty="0" smtClean="0">
                <a:latin typeface="Arial" pitchFamily="84" charset="0"/>
              </a:rPr>
              <a:t>England 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96%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76%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13% </a:t>
            </a:r>
            <a:r>
              <a:rPr lang="en-US" dirty="0" smtClean="0">
                <a:latin typeface="Arial" pitchFamily="84" charset="0"/>
              </a:rPr>
              <a:t>black and 14%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ONS data) is </a:t>
            </a:r>
            <a:r>
              <a:rPr lang="en-US" dirty="0" smtClean="0">
                <a:latin typeface="Arial" pitchFamily="84" charset="0"/>
              </a:rPr>
              <a:t>53% </a:t>
            </a:r>
            <a:r>
              <a:rPr lang="en-US" dirty="0" smtClean="0">
                <a:latin typeface="Arial" pitchFamily="84" charset="0"/>
              </a:rPr>
              <a:t>white, </a:t>
            </a:r>
            <a:r>
              <a:rPr lang="en-US" dirty="0" smtClean="0">
                <a:latin typeface="Arial" pitchFamily="84" charset="0"/>
              </a:rPr>
              <a:t>6</a:t>
            </a:r>
            <a:r>
              <a:rPr lang="en-US" dirty="0" smtClean="0">
                <a:latin typeface="Arial" pitchFamily="84" charset="0"/>
              </a:rPr>
              <a:t>% black and </a:t>
            </a:r>
            <a:r>
              <a:rPr lang="en-US" dirty="0" smtClean="0">
                <a:latin typeface="Arial" pitchFamily="84" charset="0"/>
              </a:rPr>
              <a:t>30%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</a:t>
            </a:r>
            <a:r>
              <a:rPr lang="en-US" dirty="0" smtClean="0">
                <a:latin typeface="Arial" pitchFamily="84" charset="0"/>
              </a:rPr>
              <a:t>93% and </a:t>
            </a:r>
            <a:r>
              <a:rPr lang="en-US" dirty="0" smtClean="0">
                <a:latin typeface="Arial" pitchFamily="84" charset="0"/>
              </a:rPr>
              <a:t>five-year relative survival is </a:t>
            </a:r>
            <a:r>
              <a:rPr lang="en-US" dirty="0" smtClean="0">
                <a:latin typeface="Arial" pitchFamily="84" charset="0"/>
              </a:rPr>
              <a:t>82</a:t>
            </a:r>
            <a:r>
              <a:rPr lang="en-US" dirty="0" smtClean="0">
                <a:latin typeface="Arial" pitchFamily="84" charset="0"/>
              </a:rPr>
              <a:t>% (both in line with the </a:t>
            </a:r>
            <a:r>
              <a:rPr lang="en-US" dirty="0" smtClean="0">
                <a:latin typeface="Arial" pitchFamily="84" charset="0"/>
              </a:rPr>
              <a:t>England average</a:t>
            </a:r>
            <a:r>
              <a:rPr lang="en-US" dirty="0" smtClean="0">
                <a:latin typeface="Arial" pitchFamily="84" charset="0"/>
              </a:rPr>
              <a:t>).</a:t>
            </a: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6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Tower Hamlets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</a:t>
            </a:r>
            <a:r>
              <a:rPr lang="en-US" dirty="0" smtClean="0">
                <a:latin typeface="Arial" pitchFamily="84" charset="0"/>
              </a:rPr>
              <a:t>18% </a:t>
            </a:r>
            <a:r>
              <a:rPr lang="en-US" dirty="0" smtClean="0">
                <a:latin typeface="Arial" pitchFamily="84" charset="0"/>
              </a:rPr>
              <a:t>of new cases of cancer in men in </a:t>
            </a:r>
            <a:r>
              <a:rPr lang="en-US" dirty="0" smtClean="0">
                <a:latin typeface="Arial" pitchFamily="84" charset="0"/>
              </a:rPr>
              <a:t>Tower Hamlets.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it is </a:t>
            </a:r>
            <a:r>
              <a:rPr lang="en-US" dirty="0" smtClean="0">
                <a:latin typeface="Arial" pitchFamily="84" charset="0"/>
              </a:rPr>
              <a:t>35</a:t>
            </a:r>
            <a:r>
              <a:rPr lang="en-US" dirty="0" smtClean="0">
                <a:latin typeface="Arial" pitchFamily="84" charset="0"/>
              </a:rPr>
              <a:t>% </a:t>
            </a:r>
            <a:r>
              <a:rPr lang="en-US" dirty="0" smtClean="0">
                <a:latin typeface="Arial" pitchFamily="84" charset="0"/>
              </a:rPr>
              <a:t>of new cases, higher than average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 it is 8% of new cases, lower than average.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 </a:t>
            </a: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smtClean="0">
                <a:latin typeface="Arial" pitchFamily="84" charset="0"/>
              </a:rPr>
              <a:t>3 </a:t>
            </a:r>
            <a:r>
              <a:rPr lang="en-US" dirty="0" smtClean="0">
                <a:latin typeface="Arial" pitchFamily="84" charset="0"/>
              </a:rPr>
              <a:t>of the cancers in </a:t>
            </a:r>
            <a:r>
              <a:rPr lang="en-US" dirty="0" smtClean="0">
                <a:latin typeface="Arial" pitchFamily="84" charset="0"/>
              </a:rPr>
              <a:t>Towe</a:t>
            </a:r>
            <a:r>
              <a:rPr lang="en-US" dirty="0" smtClean="0">
                <a:latin typeface="Arial" pitchFamily="84" charset="0"/>
              </a:rPr>
              <a:t>r Hamlets </a:t>
            </a:r>
            <a:r>
              <a:rPr lang="en-US" dirty="0" smtClean="0">
                <a:latin typeface="Arial" pitchFamily="84" charset="0"/>
              </a:rPr>
              <a:t>with </a:t>
            </a:r>
            <a:r>
              <a:rPr lang="en-US" dirty="0" smtClean="0">
                <a:latin typeface="Arial" pitchFamily="84" charset="0"/>
              </a:rPr>
              <a:t>no known ethnicity are prostate cancers.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Prostate cancer accounts </a:t>
            </a:r>
            <a:r>
              <a:rPr lang="en-US" dirty="0" smtClean="0">
                <a:latin typeface="Arial" pitchFamily="84" charset="0"/>
              </a:rPr>
              <a:t>for 8% </a:t>
            </a:r>
            <a:r>
              <a:rPr lang="en-US" dirty="0" smtClean="0">
                <a:latin typeface="Arial" pitchFamily="84" charset="0"/>
              </a:rPr>
              <a:t>of cancer deaths and </a:t>
            </a:r>
            <a:r>
              <a:rPr lang="en-US" dirty="0" smtClean="0">
                <a:latin typeface="Arial" pitchFamily="84" charset="0"/>
              </a:rPr>
              <a:t>3% </a:t>
            </a:r>
            <a:r>
              <a:rPr lang="en-US" dirty="0" smtClean="0">
                <a:latin typeface="Arial" pitchFamily="84" charset="0"/>
              </a:rPr>
              <a:t>of all deaths in men in </a:t>
            </a:r>
            <a:r>
              <a:rPr lang="en-US" dirty="0" smtClean="0">
                <a:latin typeface="Arial" pitchFamily="84" charset="0"/>
              </a:rPr>
              <a:t>Tower Hamlets</a:t>
            </a:r>
            <a:r>
              <a:rPr lang="en-US" dirty="0" smtClean="0">
                <a:latin typeface="Arial" pitchFamily="84" charset="0"/>
              </a:rPr>
              <a:t>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 these numbers are 1% and 0%, lower than average</a:t>
            </a:r>
            <a:r>
              <a:rPr lang="en-US" dirty="0" smtClean="0">
                <a:latin typeface="Arial" pitchFamily="84" charset="0"/>
              </a:rPr>
              <a:t>.</a:t>
            </a: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</a:t>
            </a:r>
            <a:r>
              <a:rPr lang="en-US" dirty="0" smtClean="0">
                <a:latin typeface="Arial" pitchFamily="84" charset="0"/>
              </a:rPr>
              <a:t>5% </a:t>
            </a:r>
            <a:r>
              <a:rPr lang="en-US" dirty="0" smtClean="0">
                <a:latin typeface="Arial" pitchFamily="84" charset="0"/>
              </a:rPr>
              <a:t>and </a:t>
            </a:r>
            <a:r>
              <a:rPr lang="en-US" dirty="0" smtClean="0">
                <a:latin typeface="Arial" pitchFamily="84" charset="0"/>
              </a:rPr>
              <a:t>2% </a:t>
            </a:r>
            <a:r>
              <a:rPr lang="en-US" dirty="0" smtClean="0">
                <a:latin typeface="Arial" pitchFamily="84" charset="0"/>
              </a:rPr>
              <a:t>respectively</a:t>
            </a:r>
            <a:r>
              <a:rPr lang="en-US" dirty="0" smtClean="0">
                <a:latin typeface="Arial" pitchFamily="84" charset="0"/>
              </a:rPr>
              <a:t>. </a:t>
            </a:r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7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City of London &amp; Hackney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316 </a:t>
            </a:r>
            <a:r>
              <a:rPr lang="en-US" dirty="0" smtClean="0">
                <a:latin typeface="Arial" pitchFamily="84" charset="0"/>
              </a:rPr>
              <a:t>new cases of prostate cancer – </a:t>
            </a:r>
            <a:r>
              <a:rPr lang="en-US" dirty="0" smtClean="0">
                <a:latin typeface="Arial" pitchFamily="84" charset="0"/>
              </a:rPr>
              <a:t>105 </a:t>
            </a:r>
            <a:r>
              <a:rPr lang="en-US" dirty="0" smtClean="0">
                <a:latin typeface="Arial" pitchFamily="84" charset="0"/>
              </a:rPr>
              <a:t>per year on average. Incidence </a:t>
            </a:r>
            <a:r>
              <a:rPr lang="en-US" dirty="0" smtClean="0">
                <a:latin typeface="Arial" pitchFamily="84" charset="0"/>
              </a:rPr>
              <a:t>higher than the England </a:t>
            </a:r>
            <a:r>
              <a:rPr lang="en-US" dirty="0" smtClean="0">
                <a:latin typeface="Arial" pitchFamily="84" charset="0"/>
              </a:rPr>
              <a:t>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61%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41%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53%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2%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2008-10 combined there were </a:t>
            </a:r>
            <a:r>
              <a:rPr lang="en-US" dirty="0" smtClean="0">
                <a:latin typeface="Arial" pitchFamily="84" charset="0"/>
              </a:rPr>
              <a:t>64 </a:t>
            </a:r>
            <a:r>
              <a:rPr lang="en-US" dirty="0" smtClean="0">
                <a:latin typeface="Arial" pitchFamily="84" charset="0"/>
              </a:rPr>
              <a:t>deaths from prostate cancer – </a:t>
            </a:r>
            <a:r>
              <a:rPr lang="en-US" dirty="0" smtClean="0">
                <a:latin typeface="Arial" pitchFamily="84" charset="0"/>
              </a:rPr>
              <a:t>21 </a:t>
            </a:r>
            <a:r>
              <a:rPr lang="en-US" dirty="0" smtClean="0">
                <a:latin typeface="Arial" pitchFamily="84" charset="0"/>
              </a:rPr>
              <a:t>per year on average. Mortality </a:t>
            </a:r>
            <a:r>
              <a:rPr lang="en-US" dirty="0" smtClean="0">
                <a:latin typeface="Arial" pitchFamily="84" charset="0"/>
              </a:rPr>
              <a:t>lower than the </a:t>
            </a:r>
            <a:r>
              <a:rPr lang="en-US" dirty="0" smtClean="0">
                <a:latin typeface="Arial" pitchFamily="84" charset="0"/>
              </a:rPr>
              <a:t>England average.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100% </a:t>
            </a:r>
            <a:r>
              <a:rPr lang="en-US" dirty="0" smtClean="0">
                <a:latin typeface="Arial" pitchFamily="84" charset="0"/>
              </a:rPr>
              <a:t>had a recorded ethnicity – of these </a:t>
            </a:r>
            <a:r>
              <a:rPr lang="en-US" dirty="0" smtClean="0">
                <a:latin typeface="Arial" pitchFamily="84" charset="0"/>
              </a:rPr>
              <a:t>45% </a:t>
            </a:r>
            <a:r>
              <a:rPr lang="en-US" dirty="0" smtClean="0">
                <a:latin typeface="Arial" pitchFamily="84" charset="0"/>
              </a:rPr>
              <a:t>were white, </a:t>
            </a:r>
            <a:r>
              <a:rPr lang="en-US" dirty="0" smtClean="0">
                <a:latin typeface="Arial" pitchFamily="84" charset="0"/>
              </a:rPr>
              <a:t>50%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2</a:t>
            </a:r>
            <a:r>
              <a:rPr lang="en-US" dirty="0" smtClean="0">
                <a:latin typeface="Arial" pitchFamily="84" charset="0"/>
              </a:rPr>
              <a:t>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The population (based on 2009 ONS data) is </a:t>
            </a:r>
            <a:r>
              <a:rPr lang="en-US" dirty="0" smtClean="0">
                <a:latin typeface="Arial" pitchFamily="84" charset="0"/>
              </a:rPr>
              <a:t>64% </a:t>
            </a:r>
            <a:r>
              <a:rPr lang="en-US" dirty="0" smtClean="0">
                <a:latin typeface="Arial" pitchFamily="84" charset="0"/>
              </a:rPr>
              <a:t>white, </a:t>
            </a:r>
            <a:r>
              <a:rPr lang="en-US" dirty="0" smtClean="0">
                <a:latin typeface="Arial" pitchFamily="84" charset="0"/>
              </a:rPr>
              <a:t>17% </a:t>
            </a:r>
            <a:r>
              <a:rPr lang="en-US" dirty="0" smtClean="0">
                <a:latin typeface="Arial" pitchFamily="84" charset="0"/>
              </a:rPr>
              <a:t>black and </a:t>
            </a:r>
            <a:r>
              <a:rPr lang="en-US" dirty="0" smtClean="0">
                <a:latin typeface="Arial" pitchFamily="84" charset="0"/>
              </a:rPr>
              <a:t>11%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(Indian, Pakistani, Bangladeshi).</a:t>
            </a:r>
          </a:p>
          <a:p>
            <a:pPr lvl="2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One-year relative survival is </a:t>
            </a:r>
            <a:r>
              <a:rPr lang="en-US" dirty="0" smtClean="0">
                <a:latin typeface="Arial" pitchFamily="84" charset="0"/>
              </a:rPr>
              <a:t>95% and </a:t>
            </a:r>
            <a:r>
              <a:rPr lang="en-US" dirty="0" smtClean="0">
                <a:latin typeface="Arial" pitchFamily="84" charset="0"/>
              </a:rPr>
              <a:t>five-year relative survival is </a:t>
            </a:r>
            <a:r>
              <a:rPr lang="en-US" dirty="0" smtClean="0">
                <a:latin typeface="Arial" pitchFamily="84" charset="0"/>
              </a:rPr>
              <a:t>84% (both in line with the </a:t>
            </a:r>
            <a:r>
              <a:rPr lang="en-US" dirty="0" smtClean="0">
                <a:latin typeface="Arial" pitchFamily="84" charset="0"/>
              </a:rPr>
              <a:t>England average</a:t>
            </a:r>
            <a:r>
              <a:rPr lang="en-US" dirty="0" smtClean="0">
                <a:latin typeface="Arial" pitchFamily="84" charset="0"/>
              </a:rPr>
              <a:t>).</a:t>
            </a: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8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539552" y="1268760"/>
            <a:ext cx="8029575" cy="6477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3600" dirty="0" smtClean="0">
                <a:ea typeface="+mj-ea"/>
                <a:cs typeface="+mj-cs"/>
              </a:rPr>
              <a:t>Prostate cancer in </a:t>
            </a:r>
            <a:r>
              <a:rPr lang="en-GB" sz="3600" dirty="0" smtClean="0">
                <a:ea typeface="+mj-ea"/>
                <a:cs typeface="+mj-cs"/>
              </a:rPr>
              <a:t>City of London &amp; Hackney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13314" name="Content Placeholder 18"/>
          <p:cNvSpPr>
            <a:spLocks noGrp="1"/>
          </p:cNvSpPr>
          <p:nvPr>
            <p:ph idx="1"/>
          </p:nvPr>
        </p:nvSpPr>
        <p:spPr>
          <a:xfrm>
            <a:off x="557213" y="2087563"/>
            <a:ext cx="8029575" cy="693365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Prostate cancer accounts for </a:t>
            </a:r>
            <a:r>
              <a:rPr lang="en-US" dirty="0" smtClean="0">
                <a:latin typeface="Arial" pitchFamily="84" charset="0"/>
              </a:rPr>
              <a:t>28% </a:t>
            </a:r>
            <a:r>
              <a:rPr lang="en-US" dirty="0" smtClean="0">
                <a:latin typeface="Arial" pitchFamily="84" charset="0"/>
              </a:rPr>
              <a:t>of new cases of cancer in men in </a:t>
            </a:r>
            <a:r>
              <a:rPr lang="en-US" dirty="0" smtClean="0">
                <a:latin typeface="Arial" pitchFamily="84" charset="0"/>
              </a:rPr>
              <a:t>City &amp; Hackney.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it is </a:t>
            </a:r>
            <a:r>
              <a:rPr lang="en-US" dirty="0" smtClean="0">
                <a:latin typeface="Arial" pitchFamily="84" charset="0"/>
              </a:rPr>
              <a:t>44</a:t>
            </a:r>
            <a:r>
              <a:rPr lang="en-US" dirty="0" smtClean="0">
                <a:latin typeface="Arial" pitchFamily="84" charset="0"/>
              </a:rPr>
              <a:t>% </a:t>
            </a:r>
            <a:r>
              <a:rPr lang="en-US" dirty="0" smtClean="0">
                <a:latin typeface="Arial" pitchFamily="84" charset="0"/>
              </a:rPr>
              <a:t>of new cases, higher than average</a:t>
            </a:r>
            <a:r>
              <a:rPr lang="en-US" dirty="0" smtClean="0">
                <a:latin typeface="Arial" pitchFamily="84" charset="0"/>
              </a:rPr>
              <a:t>.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err="1" smtClean="0">
                <a:latin typeface="Arial" pitchFamily="84" charset="0"/>
              </a:rPr>
              <a:t>asian</a:t>
            </a:r>
            <a:r>
              <a:rPr lang="en-US" dirty="0" smtClean="0">
                <a:latin typeface="Arial" pitchFamily="84" charset="0"/>
              </a:rPr>
              <a:t> men it is 10% of new cases, lower than average.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2 </a:t>
            </a: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smtClean="0">
                <a:latin typeface="Arial" pitchFamily="84" charset="0"/>
              </a:rPr>
              <a:t>5 </a:t>
            </a:r>
            <a:r>
              <a:rPr lang="en-US" dirty="0" smtClean="0">
                <a:latin typeface="Arial" pitchFamily="84" charset="0"/>
              </a:rPr>
              <a:t>of the cancers in </a:t>
            </a:r>
            <a:r>
              <a:rPr lang="en-US" dirty="0" smtClean="0">
                <a:latin typeface="Arial" pitchFamily="84" charset="0"/>
              </a:rPr>
              <a:t>City &amp; Hackne</a:t>
            </a:r>
            <a:r>
              <a:rPr lang="en-US" dirty="0" smtClean="0">
                <a:latin typeface="Arial" pitchFamily="84" charset="0"/>
              </a:rPr>
              <a:t>y </a:t>
            </a:r>
            <a:r>
              <a:rPr lang="en-US" dirty="0" smtClean="0">
                <a:latin typeface="Arial" pitchFamily="84" charset="0"/>
              </a:rPr>
              <a:t>with </a:t>
            </a:r>
            <a:r>
              <a:rPr lang="en-US" dirty="0" smtClean="0">
                <a:latin typeface="Arial" pitchFamily="84" charset="0"/>
              </a:rPr>
              <a:t>no known ethnicity are prostate cancers.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Prostate cancer accounts for </a:t>
            </a:r>
            <a:r>
              <a:rPr lang="en-US" dirty="0" smtClean="0">
                <a:latin typeface="Arial" pitchFamily="84" charset="0"/>
              </a:rPr>
              <a:t>10% </a:t>
            </a:r>
            <a:r>
              <a:rPr lang="en-US" dirty="0" smtClean="0">
                <a:latin typeface="Arial" pitchFamily="84" charset="0"/>
              </a:rPr>
              <a:t>of cancer deaths and </a:t>
            </a:r>
            <a:r>
              <a:rPr lang="en-US" dirty="0" smtClean="0">
                <a:latin typeface="Arial" pitchFamily="84" charset="0"/>
              </a:rPr>
              <a:t>3% </a:t>
            </a:r>
            <a:r>
              <a:rPr lang="en-US" dirty="0" smtClean="0">
                <a:latin typeface="Arial" pitchFamily="84" charset="0"/>
              </a:rPr>
              <a:t>of all deaths in men in </a:t>
            </a:r>
            <a:r>
              <a:rPr lang="en-US" dirty="0" smtClean="0">
                <a:latin typeface="Arial" pitchFamily="84" charset="0"/>
              </a:rPr>
              <a:t>City &amp; Hackney</a:t>
            </a:r>
            <a:r>
              <a:rPr lang="en-US" dirty="0" smtClean="0">
                <a:latin typeface="Arial" pitchFamily="84" charset="0"/>
              </a:rPr>
              <a:t>.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black men these numbers are 20% and 8%, higher than average</a:t>
            </a:r>
            <a:r>
              <a:rPr lang="en-US" dirty="0" smtClean="0">
                <a:latin typeface="Arial" pitchFamily="84" charset="0"/>
              </a:rPr>
              <a:t>.</a:t>
            </a:r>
            <a:endParaRPr lang="en-US" dirty="0" smtClean="0">
              <a:latin typeface="Arial" pitchFamily="8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 In deaths for those aged under 75 (premature mortality) the percentages are </a:t>
            </a:r>
            <a:r>
              <a:rPr lang="en-US" dirty="0" smtClean="0">
                <a:latin typeface="Arial" pitchFamily="84" charset="0"/>
              </a:rPr>
              <a:t>4% </a:t>
            </a:r>
            <a:r>
              <a:rPr lang="en-US" dirty="0" smtClean="0">
                <a:latin typeface="Arial" pitchFamily="84" charset="0"/>
              </a:rPr>
              <a:t>and </a:t>
            </a:r>
            <a:r>
              <a:rPr lang="en-US" dirty="0" smtClean="0">
                <a:latin typeface="Arial" pitchFamily="84" charset="0"/>
              </a:rPr>
              <a:t>1% </a:t>
            </a:r>
            <a:r>
              <a:rPr lang="en-US" dirty="0" smtClean="0">
                <a:latin typeface="Arial" pitchFamily="84" charset="0"/>
              </a:rPr>
              <a:t>respectively</a:t>
            </a:r>
            <a:r>
              <a:rPr lang="en-US" dirty="0" smtClean="0">
                <a:latin typeface="Arial" pitchFamily="84" charset="0"/>
              </a:rPr>
              <a:t>. </a:t>
            </a:r>
            <a:endParaRPr lang="en-US" dirty="0" smtClean="0">
              <a:latin typeface="Arial" pitchFamily="84" charset="0"/>
            </a:endParaRPr>
          </a:p>
          <a:p>
            <a:pPr lvl="3">
              <a:buFont typeface="Arial" pitchFamily="34" charset="0"/>
              <a:buChar char="•"/>
            </a:pPr>
            <a:r>
              <a:rPr lang="en-US" dirty="0" smtClean="0">
                <a:latin typeface="Arial" pitchFamily="84" charset="0"/>
              </a:rPr>
              <a:t>In </a:t>
            </a:r>
            <a:r>
              <a:rPr lang="en-US" dirty="0" smtClean="0">
                <a:latin typeface="Arial" pitchFamily="84" charset="0"/>
              </a:rPr>
              <a:t>black men these numbers are </a:t>
            </a:r>
            <a:r>
              <a:rPr lang="en-US" dirty="0" smtClean="0">
                <a:latin typeface="Arial" pitchFamily="84" charset="0"/>
              </a:rPr>
              <a:t>9% </a:t>
            </a:r>
            <a:r>
              <a:rPr lang="en-US" dirty="0" smtClean="0">
                <a:latin typeface="Arial" pitchFamily="84" charset="0"/>
              </a:rPr>
              <a:t>and </a:t>
            </a:r>
            <a:r>
              <a:rPr lang="en-US" dirty="0" smtClean="0">
                <a:latin typeface="Arial" pitchFamily="84" charset="0"/>
              </a:rPr>
              <a:t>4%, </a:t>
            </a:r>
            <a:r>
              <a:rPr lang="en-US" dirty="0" smtClean="0">
                <a:latin typeface="Arial" pitchFamily="84" charset="0"/>
              </a:rPr>
              <a:t>higher than average.</a:t>
            </a:r>
          </a:p>
          <a:p>
            <a:pPr lvl="1">
              <a:buFont typeface="Arial" pitchFamily="34" charset="0"/>
              <a:buChar char="•"/>
            </a:pPr>
            <a:endParaRPr lang="en-US" dirty="0" smtClean="0">
              <a:latin typeface="Arial" pitchFamily="84" charset="0"/>
            </a:endParaRPr>
          </a:p>
          <a:p>
            <a:pPr lvl="1"/>
            <a:endParaRPr lang="en-US" dirty="0" smtClean="0">
              <a:latin typeface="Arial" pitchFamily="84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 marL="539750"/>
            <a:fld id="{6FB08878-0763-44F8-9CC6-54987392B1D6}" type="slidenum">
              <a:rPr lang="en-US"/>
              <a:pPr marL="539750"/>
              <a:t>9</a:t>
            </a:fld>
            <a:endParaRPr lang="en-US" dirty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84" charset="0"/>
                <a:ea typeface="ヒラギノ角ゴ Pro W3" pitchFamily="84" charset="-128"/>
                <a:cs typeface="ヒラギノ角ゴ Pro W3" pitchFamily="84" charset="-128"/>
              </a:rPr>
              <a:t>Prostate cancer and ethnicity – ‘Hear me now’ workshops</a:t>
            </a:r>
            <a:endParaRPr lang="en-US" dirty="0">
              <a:latin typeface="Arial" pitchFamily="84" charset="0"/>
              <a:ea typeface="ヒラギノ角ゴ Pro W3" pitchFamily="84" charset="-128"/>
              <a:cs typeface="ヒラギノ角ゴ Pro W3" pitchFamily="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1A4B9D1-2F24-4827-8491-39A36301D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ACD2BD-04D3-4C4A-8CD1-55AC3B2410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871F3-2071-4399-8D96-B928C5D0A82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2658</Words>
  <Application>Microsoft Office PowerPoint</Application>
  <PresentationFormat>On-screen Show (4:3)</PresentationFormat>
  <Paragraphs>251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Prostate cancer and ethnicity  Luke Hounsome Public Health England</vt:lpstr>
      <vt:lpstr>Summary</vt:lpstr>
      <vt:lpstr>Where do the data come from?</vt:lpstr>
      <vt:lpstr>Prostate cancer in Newham</vt:lpstr>
      <vt:lpstr>Prostate cancer in Newham</vt:lpstr>
      <vt:lpstr>Prostate cancer in Tower Hamlets</vt:lpstr>
      <vt:lpstr>Prostate cancer in Tower Hamlets</vt:lpstr>
      <vt:lpstr>Prostate cancer in City of London &amp; Hackney</vt:lpstr>
      <vt:lpstr>Prostate cancer in City of London &amp; Hackney</vt:lpstr>
      <vt:lpstr>Prostate cancer in Waltham Forest</vt:lpstr>
      <vt:lpstr>Prostate cancer in Waltham Forest</vt:lpstr>
      <vt:lpstr>Prostate cancer in Haringey</vt:lpstr>
      <vt:lpstr>Prostate cancer in Haringey</vt:lpstr>
      <vt:lpstr>Prostate cancer in England</vt:lpstr>
      <vt:lpstr>Prostate cancer in England</vt:lpstr>
      <vt:lpstr>Prostate cancer in England - stage</vt:lpstr>
      <vt:lpstr>Prostate cancer incidence in England – by age</vt:lpstr>
      <vt:lpstr>Prostate cancer incidence in England – age adjusted</vt:lpstr>
      <vt:lpstr>Prostate cancer mortality in England – by age</vt:lpstr>
      <vt:lpstr>Prostate cancer mortality in England – age adjusted</vt:lpstr>
      <vt:lpstr>Prostate cancer in England</vt:lpstr>
      <vt:lpstr>Prostate cancer survival in England – all stages</vt:lpstr>
      <vt:lpstr>Prostate cancer survival in England – localised</vt:lpstr>
      <vt:lpstr>Prostate cancer survival in England – locally advanced</vt:lpstr>
      <vt:lpstr>Prostate cancer survival in England – advanced</vt:lpstr>
      <vt:lpstr>Prostate cancer in England</vt:lpstr>
    </vt:vector>
  </TitlesOfParts>
  <Company>Cabinet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Hemmings</dc:creator>
  <cp:lastModifiedBy>lhounsome</cp:lastModifiedBy>
  <cp:revision>167</cp:revision>
  <dcterms:created xsi:type="dcterms:W3CDTF">2012-10-10T09:02:29Z</dcterms:created>
  <dcterms:modified xsi:type="dcterms:W3CDTF">2013-09-16T15:32:41Z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</Properties>
</file>