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91" r:id="rId4"/>
    <p:sldId id="281" r:id="rId5"/>
    <p:sldId id="287" r:id="rId6"/>
    <p:sldId id="293" r:id="rId7"/>
    <p:sldId id="257" r:id="rId8"/>
    <p:sldId id="295" r:id="rId9"/>
    <p:sldId id="267" r:id="rId10"/>
    <p:sldId id="294" r:id="rId11"/>
    <p:sldId id="296" r:id="rId12"/>
    <p:sldId id="261" r:id="rId13"/>
    <p:sldId id="292" r:id="rId14"/>
    <p:sldId id="288" r:id="rId15"/>
    <p:sldId id="289" r:id="rId16"/>
    <p:sldId id="274" r:id="rId17"/>
    <p:sldId id="275" r:id="rId18"/>
    <p:sldId id="286" r:id="rId19"/>
    <p:sldId id="276" r:id="rId20"/>
    <p:sldId id="277" r:id="rId21"/>
    <p:sldId id="280" r:id="rId22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  <a:srgbClr val="98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>
        <p:scale>
          <a:sx n="77" d="100"/>
          <a:sy n="77" d="100"/>
        </p:scale>
        <p:origin x="-22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0B137-56E5-4748-9653-B7BE5A55FAE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3CF6E-CD40-4EBA-B0A1-1582A963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4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3A95-D12D-4A3C-8834-7F07BF107F4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949EB-F8D9-4799-9FA1-A8905B00234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F87F-8539-49DE-932A-55A3CEFB8D87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1363"/>
            <a:ext cx="4933950" cy="3702050"/>
          </a:xfrm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BCFD2-4B84-47B4-AADD-F018F4E98797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7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8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5" name="Picture 4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4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22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28000" cy="576064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340768"/>
            <a:ext cx="8028000" cy="4608512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Use 12-18pt Arial for text. Do not use other fonts.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544" y="6308725"/>
            <a:ext cx="8604448" cy="5492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11CAC823-C914-47A8-B1E8-ECC3F565C632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98002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4653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544" y="6308725"/>
            <a:ext cx="8604448" cy="5492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11CAC823-C914-47A8-B1E8-ECC3F565C632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0113" y="6308725"/>
            <a:ext cx="7704137" cy="549275"/>
          </a:xfrm>
        </p:spPr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98002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65086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1906588"/>
            <a:ext cx="9144000" cy="4951412"/>
          </a:xfrm>
          <a:prstGeom prst="rect">
            <a:avLst/>
          </a:prstGeom>
          <a:solidFill>
            <a:srgbClr val="1575C5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2B9142-D722-4C14-BFFF-E515CEC7AEEC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A6BE573-1D97-449D-AA17-400E71CF379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2" descr="J:\NHS CB\Communication\Branding\Logos\NHS England\NHS England co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3379"/>
            <a:ext cx="1861576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3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1906588"/>
            <a:ext cx="9144000" cy="4951412"/>
          </a:xfrm>
          <a:prstGeom prst="rect">
            <a:avLst/>
          </a:prstGeom>
          <a:solidFill>
            <a:srgbClr val="1575C5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2B9142-D722-4C14-BFFF-E515CEC7AEEC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A6BE573-1D97-449D-AA17-400E71CF379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2" descr="J:\NHS CB\Communication\Branding\Logos\NHS England\NHS England co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3379"/>
            <a:ext cx="1861576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4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intel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ols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PHE</a:t>
            </a:r>
            <a:endParaRPr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5/22/2015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44450"/>
            <a:fld id="{81D60167-4931-47E6-BA6A-407CBD079E47}" type="slidenum">
              <a:rPr spc="-70" dirty="0" smtClean="0">
                <a:solidFill>
                  <a:srgbClr val="DBCDC4"/>
                </a:solidFill>
                <a:latin typeface="Arial"/>
                <a:cs typeface="Arial"/>
              </a:rPr>
              <a:pPr marL="44450"/>
              <a:t>‹#›</a:t>
            </a:fld>
            <a:endParaRPr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711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intel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ols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PHE</a:t>
            </a:r>
            <a:endParaRPr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5/22/2015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44450"/>
            <a:fld id="{81D60167-4931-47E6-BA6A-407CBD079E47}" type="slidenum">
              <a:rPr spc="-70" dirty="0" smtClean="0">
                <a:solidFill>
                  <a:srgbClr val="DBCDC4"/>
                </a:solidFill>
                <a:latin typeface="Arial"/>
                <a:cs typeface="Arial"/>
              </a:rPr>
              <a:pPr marL="44450"/>
              <a:t>‹#›</a:t>
            </a:fld>
            <a:endParaRPr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11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2" y="333375"/>
            <a:ext cx="1260475" cy="7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1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D02A3ABA-32EC-4D50-B075-F06DC786BA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National work programmes led by the London KIT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63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5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5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000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C92E8B8-980F-4FD9-89A2-235B13F5A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Joint meeting of NHSE OG &amp; HPb CRGs, &amp; NCIN Upper GI SSCRG 7th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0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3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6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6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D8E2-1A56-4D4A-A622-D2B87B446877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CF40-6CCF-4A5D-BF7C-AB4F6EC2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184E3F7-0A6D-402E-9A10-86793C1DC96E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Font typeface="Arial" pitchFamily="8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fontAlgn="base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898525" indent="-287338" algn="l" rtl="0" fontAlgn="base">
        <a:spcBef>
          <a:spcPts val="600"/>
        </a:spcBef>
        <a:spcAft>
          <a:spcPct val="0"/>
        </a:spcAft>
        <a:buFont typeface="Arial" pitchFamily="84" charset="0"/>
        <a:buChar char="–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431925" indent="-263525" algn="l" rtl="0" fontAlgn="base">
        <a:spcBef>
          <a:spcPct val="20000"/>
        </a:spcBef>
        <a:spcAft>
          <a:spcPct val="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researchuk.org/about-us/cancer-taskforce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land.nhs.uk/commissioning/spec-services/npc-crg/group-b/b07/" TargetMode="External"/><Relationship Id="rId13" Type="http://schemas.openxmlformats.org/officeDocument/2006/relationships/hyperlink" Target="http://www.england.nhs.uk/commissioning/spec-services/npc-crg/group-b/b12/" TargetMode="External"/><Relationship Id="rId18" Type="http://schemas.openxmlformats.org/officeDocument/2006/relationships/hyperlink" Target="http://www.england.nhs.uk/commissioning/spec-services/npc-crg/group-b/b17/" TargetMode="External"/><Relationship Id="rId3" Type="http://schemas.openxmlformats.org/officeDocument/2006/relationships/hyperlink" Target="http://www.england.nhs.uk/commissioning/spec-services/npc-crg/group-b/b02/" TargetMode="External"/><Relationship Id="rId7" Type="http://schemas.openxmlformats.org/officeDocument/2006/relationships/hyperlink" Target="http://www.england.nhs.uk/commissioning/spec-services/npc-crg/group-b/b06/" TargetMode="External"/><Relationship Id="rId12" Type="http://schemas.openxmlformats.org/officeDocument/2006/relationships/hyperlink" Target="http://www.england.nhs.uk/commissioning/spec-services/npc-crg/group-b/b11/" TargetMode="External"/><Relationship Id="rId17" Type="http://schemas.openxmlformats.org/officeDocument/2006/relationships/hyperlink" Target="http://www.england.nhs.uk/commissioning/spec-services/npc-crg/group-b/b16/" TargetMode="External"/><Relationship Id="rId2" Type="http://schemas.openxmlformats.org/officeDocument/2006/relationships/hyperlink" Target="http://www.england.nhs.uk/commissioning/spec-services/npc-crg/group-b/b01/" TargetMode="External"/><Relationship Id="rId16" Type="http://schemas.openxmlformats.org/officeDocument/2006/relationships/hyperlink" Target="http://www.england.nhs.uk/commissioning/spec-services/npc-crg/group-b/b15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ngland.nhs.uk/commissioning/spec-services/npc-crg/group-b/b05/" TargetMode="External"/><Relationship Id="rId11" Type="http://schemas.openxmlformats.org/officeDocument/2006/relationships/hyperlink" Target="http://www.england.nhs.uk/commissioning/spec-services/npc-crg/group-b/b10/" TargetMode="External"/><Relationship Id="rId5" Type="http://schemas.openxmlformats.org/officeDocument/2006/relationships/hyperlink" Target="http://www.england.nhs.uk/commissioning/spec-services/npc-crg/group-b/b04/" TargetMode="External"/><Relationship Id="rId15" Type="http://schemas.openxmlformats.org/officeDocument/2006/relationships/hyperlink" Target="http://www.england.nhs.uk/commissioning/spec-services/npc-crg/group-b/b14/" TargetMode="External"/><Relationship Id="rId10" Type="http://schemas.openxmlformats.org/officeDocument/2006/relationships/hyperlink" Target="http://www.england.nhs.uk/commissioning/spec-services/npc-crg/group-b/b09/" TargetMode="External"/><Relationship Id="rId4" Type="http://schemas.openxmlformats.org/officeDocument/2006/relationships/hyperlink" Target="http://www.england.nhs.uk/commissioning/spec-services/npc-crg/group-b/b03/" TargetMode="External"/><Relationship Id="rId9" Type="http://schemas.openxmlformats.org/officeDocument/2006/relationships/hyperlink" Target="http://www.england.nhs.uk/commissioning/spec-services/npc-crg/group-b/b08/" TargetMode="External"/><Relationship Id="rId14" Type="http://schemas.openxmlformats.org/officeDocument/2006/relationships/hyperlink" Target="http://www.england.nhs.uk/commissioning/spec-services/npc-crg/group-b/b1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8567"/>
            <a:ext cx="8046448" cy="2084543"/>
          </a:xfr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4000" b="1" kern="0" spc="0" dirty="0" smtClean="0">
                <a:latin typeface="+mn-lt"/>
                <a:ea typeface="+mn-ea"/>
                <a:cs typeface="+mn-cs"/>
              </a:rPr>
              <a:t>The national context for cancer intelligence.</a:t>
            </a: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8352928" cy="914400"/>
          </a:xfrm>
        </p:spPr>
        <p:txBody>
          <a:bodyPr anchor="t"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National Cancer Intelligence Network </a:t>
            </a:r>
            <a:endParaRPr lang="en-GB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98002E"/>
                </a:solidFill>
              </a:rPr>
              <a:t>NHS England Commissioning Groups (</a:t>
            </a:r>
            <a:r>
              <a:rPr lang="en-GB" sz="4000" b="1" dirty="0" err="1" smtClean="0">
                <a:solidFill>
                  <a:srgbClr val="98002E"/>
                </a:solidFill>
              </a:rPr>
              <a:t>cont</a:t>
            </a:r>
            <a:r>
              <a:rPr lang="en-GB" sz="4000" b="1" dirty="0" smtClean="0">
                <a:solidFill>
                  <a:srgbClr val="98002E"/>
                </a:solidFill>
              </a:rPr>
              <a:t>)</a:t>
            </a:r>
            <a:endParaRPr lang="en-GB" sz="4000" b="1" dirty="0">
              <a:solidFill>
                <a:srgbClr val="9800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Lung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Breast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Colorectal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57150">
            <a:solidFill>
              <a:srgbClr val="9800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solidFill>
                <a:srgbClr val="00AE9E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NCIN and NHS England have begun a process of co-ordinating Clinical Reference Group  Meetings with the aim of aligning the metrics agenda across organisational boundaries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23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16824" cy="64807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98002E"/>
                </a:solidFill>
                <a:latin typeface="Calibri" pitchFamily="34" charset="0"/>
              </a:rPr>
              <a:t>Cancer functions in Public Health England </a:t>
            </a:r>
            <a:endParaRPr lang="en-GB" sz="3600" b="1" dirty="0">
              <a:solidFill>
                <a:srgbClr val="98002E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340768"/>
            <a:ext cx="8028000" cy="460851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Prevention (smoking; obesity; HPV vaccination,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Screening and its QA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Environmental aetiology (including cluster analyses)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Public Awareness Campaigns (Be Clear on Cancer Campaigns) – links with Local Authorities and Health &amp; Well </a:t>
            </a:r>
            <a:r>
              <a:rPr lang="en-GB" sz="2400" dirty="0"/>
              <a:t>B</a:t>
            </a:r>
            <a:r>
              <a:rPr lang="en-GB" sz="2400" dirty="0" smtClean="0"/>
              <a:t>eing Boards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Cancer Intelligence:</a:t>
            </a:r>
          </a:p>
          <a:p>
            <a:pPr marL="1185750" lvl="3" indent="-285750"/>
            <a:r>
              <a:rPr lang="en-GB" sz="2200" dirty="0" smtClean="0"/>
              <a:t>Registration</a:t>
            </a:r>
          </a:p>
          <a:p>
            <a:pPr marL="1185750" lvl="3" indent="-285750"/>
            <a:r>
              <a:rPr lang="en-GB" sz="2200" dirty="0" smtClean="0"/>
              <a:t>Analysis</a:t>
            </a:r>
          </a:p>
          <a:p>
            <a:pPr marL="1185750" lvl="3" indent="-285750"/>
            <a:r>
              <a:rPr lang="en-GB" sz="2200" dirty="0" smtClean="0"/>
              <a:t>Reporting</a:t>
            </a:r>
          </a:p>
          <a:p>
            <a:pPr marL="1185750" lvl="3" indent="-285750"/>
            <a:r>
              <a:rPr lang="en-GB" sz="2200" dirty="0" smtClean="0"/>
              <a:t>Support (eg datasets, </a:t>
            </a:r>
            <a:r>
              <a:rPr lang="en-GB" sz="2200" dirty="0" err="1" smtClean="0"/>
              <a:t>elearning</a:t>
            </a:r>
            <a:r>
              <a:rPr lang="en-GB" sz="2200" dirty="0" smtClean="0"/>
              <a:t>)</a:t>
            </a:r>
          </a:p>
          <a:p>
            <a:pPr marL="503125" lvl="2" indent="-285750"/>
            <a:r>
              <a:rPr lang="en-GB" sz="2400" dirty="0" smtClean="0"/>
              <a:t>PHE heavily involved in the Cancer Taskforce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79" y="5733256"/>
            <a:ext cx="15541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3C92E8B8-980F-4FD9-89A2-235B13F5AF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Liverpool Cancer Road Show May 2015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5303" y="3212976"/>
            <a:ext cx="2507137" cy="936104"/>
          </a:xfrm>
          <a:prstGeom prst="rect">
            <a:avLst/>
          </a:prstGeom>
          <a:solidFill>
            <a:srgbClr val="11175E"/>
          </a:solidFill>
          <a:ln>
            <a:solidFill>
              <a:srgbClr val="111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27" y="3212976"/>
            <a:ext cx="2507137" cy="9361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2694" y="3212976"/>
            <a:ext cx="2507137" cy="9361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1340768"/>
            <a:ext cx="7128792" cy="461665"/>
          </a:xfrm>
          <a:prstGeom prst="rect">
            <a:avLst/>
          </a:prstGeom>
          <a:solidFill>
            <a:srgbClr val="11175E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Knowledge Officer’s Directorate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2824778" y="3284985"/>
            <a:ext cx="654075" cy="660551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5599893" y="3284984"/>
            <a:ext cx="628291" cy="668958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>
            <a:spLocks noChangeAspect="1"/>
          </p:cNvSpPr>
          <p:nvPr/>
        </p:nvSpPr>
        <p:spPr>
          <a:xfrm rot="5400000">
            <a:off x="3029951" y="3474237"/>
            <a:ext cx="341807" cy="28204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2694" y="285293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GB" sz="1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85293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285293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111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sz="1100" b="1" dirty="0" smtClean="0">
                <a:solidFill>
                  <a:srgbClr val="111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Intelligence</a:t>
            </a:r>
            <a:endParaRPr lang="en-GB" sz="1100" b="1" dirty="0">
              <a:solidFill>
                <a:srgbClr val="111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1" y="3399383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 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Bernadette Hannigan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739" y="3284984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intelligence service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  <a:b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Bradley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 rot="5400000">
            <a:off x="5797728" y="3484230"/>
            <a:ext cx="337998" cy="27890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907704" y="4941168"/>
            <a:ext cx="2507137" cy="9361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44008" y="4941168"/>
            <a:ext cx="2507137" cy="9361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907703" y="4607550"/>
            <a:ext cx="2507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GB" sz="1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460755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GB" sz="1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3683" y="5085184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programme</a:t>
            </a:r>
          </a:p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algn="ctr"/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Diarmaid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Crean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3586" y="5012039"/>
            <a:ext cx="2376263" cy="75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planning and commercial development</a:t>
            </a:r>
          </a:p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Sian Nash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0231" y="1916832"/>
            <a:ext cx="2507137" cy="3854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200854" y="1988840"/>
            <a:ext cx="2376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200" b="1" dirty="0" smtClean="0">
                <a:solidFill>
                  <a:srgbClr val="111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CKO: John Newton</a:t>
            </a:r>
            <a:endParaRPr lang="en-GB" sz="1200" b="1" dirty="0">
              <a:solidFill>
                <a:srgbClr val="111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3055" y="3284984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disease </a:t>
            </a:r>
            <a:b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 Rashbass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34480" cy="64807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8002E"/>
                </a:solidFill>
                <a:latin typeface="+mj-lt"/>
              </a:rPr>
              <a:t>National Cancer Registration Service</a:t>
            </a:r>
            <a:endParaRPr lang="en-GB" b="1" dirty="0">
              <a:solidFill>
                <a:srgbClr val="98002E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28000" cy="439248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8 Regional Cancer Registries now incorporated into a National Cancer Registration Service for England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 Director, 8 local offices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Complete migration ‘normalisation’ of 8 legacy systems with 11m cancer registrations to ENCORE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Same practice and processes, single national system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Standardised data, consistency, comparability &amp; efficiency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96" y="619894"/>
            <a:ext cx="7822951" cy="1192992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National </a:t>
            </a:r>
            <a:r>
              <a:rPr lang="en-GB" b="1" dirty="0" smtClean="0">
                <a:solidFill>
                  <a:srgbClr val="98002E"/>
                </a:solidFill>
                <a:latin typeface="+mj-lt"/>
              </a:rPr>
              <a:t>Cancer</a:t>
            </a:r>
            <a:r>
              <a:rPr lang="en-GB" b="1" dirty="0" smtClean="0">
                <a:solidFill>
                  <a:srgbClr val="98002E"/>
                </a:solidFill>
              </a:rPr>
              <a:t> Intelligence Network (2007 -     )</a:t>
            </a:r>
            <a:endParaRPr lang="en-GB" b="1" dirty="0">
              <a:solidFill>
                <a:srgbClr val="9800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83" y="2276872"/>
            <a:ext cx="3600301" cy="4000698"/>
          </a:xfrm>
        </p:spPr>
        <p:txBody>
          <a:bodyPr/>
          <a:lstStyle/>
          <a:p>
            <a:pPr marL="0" indent="0"/>
            <a:r>
              <a:rPr lang="en-GB" sz="1600" b="1" dirty="0" smtClean="0"/>
              <a:t>5 aims :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cs typeface="+mn-cs"/>
              </a:rPr>
              <a:t>Enabling use of cancer information to support audit and research programmes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cs typeface="+mn-cs"/>
              </a:rPr>
              <a:t>Exploiting information to drive improvements in cancer care and clinical outcomes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cs typeface="+mn-cs"/>
              </a:rPr>
              <a:t>Providing a common national repository for cancer datasets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cs typeface="+mn-cs"/>
              </a:rPr>
              <a:t>Producing expert analyses to monitor patterns of cancer care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cs typeface="+mn-cs"/>
              </a:rPr>
              <a:t>Promoting efficient and effective data collection </a:t>
            </a:r>
          </a:p>
          <a:p>
            <a:pPr marL="0" indent="0"/>
            <a:endParaRPr lang="en-GB" sz="1600" dirty="0" smtClean="0"/>
          </a:p>
          <a:p>
            <a:pPr marL="0" indent="0"/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49796" y="6277570"/>
            <a:ext cx="8496944" cy="549275"/>
          </a:xfrm>
          <a:prstGeom prst="rect">
            <a:avLst/>
          </a:prstGeom>
          <a:noFill/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marL="180975">
              <a:defRPr/>
            </a:pPr>
            <a:r>
              <a:rPr lang="en-US" sz="1600" dirty="0"/>
              <a:t>For more information about the PHE </a:t>
            </a:r>
            <a:r>
              <a:rPr lang="en-US" sz="1600" dirty="0" smtClean="0"/>
              <a:t>NCIN </a:t>
            </a:r>
            <a:r>
              <a:rPr lang="en-US" sz="1600" b="1" dirty="0"/>
              <a:t>visit </a:t>
            </a:r>
            <a:r>
              <a:rPr lang="en-US" sz="1600" b="1" dirty="0" smtClean="0"/>
              <a:t>www.ncin.org.uk 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1458943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38418" y="2295534"/>
            <a:ext cx="48245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extrusionH="76200" contourW="76200">
            <a:bevelT prst="relaxedInset"/>
            <a:bevelB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Goal for NCIN:  “To develop the best cancer information service of any large country in the world – by 2012</a:t>
            </a:r>
            <a:r>
              <a:rPr lang="en-GB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”</a:t>
            </a:r>
            <a:endParaRPr lang="en-GB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17" y="3573016"/>
            <a:ext cx="4824537" cy="22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43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98002E"/>
                </a:solidFill>
              </a:rPr>
              <a:t>Clinical Commissioning Group </a:t>
            </a:r>
            <a:r>
              <a:rPr lang="en-GB" b="1" dirty="0" smtClean="0">
                <a:solidFill>
                  <a:srgbClr val="98002E"/>
                </a:solidFill>
              </a:rPr>
              <a:t/>
            </a:r>
            <a:br>
              <a:rPr lang="en-GB" b="1" dirty="0" smtClean="0">
                <a:solidFill>
                  <a:srgbClr val="98002E"/>
                </a:solidFill>
              </a:rPr>
            </a:br>
            <a:r>
              <a:rPr lang="en-GB" b="1" dirty="0" smtClean="0">
                <a:solidFill>
                  <a:srgbClr val="98002E"/>
                </a:solidFill>
              </a:rPr>
              <a:t>Outcomes </a:t>
            </a:r>
            <a:r>
              <a:rPr lang="en-GB" b="1" dirty="0">
                <a:solidFill>
                  <a:srgbClr val="98002E"/>
                </a:solidFill>
              </a:rPr>
              <a:t>Indicator </a:t>
            </a:r>
            <a:r>
              <a:rPr lang="en-GB" b="1" dirty="0" smtClean="0">
                <a:solidFill>
                  <a:srgbClr val="98002E"/>
                </a:solidFill>
              </a:rPr>
              <a:t>Set (for cancer)</a:t>
            </a:r>
            <a:endParaRPr lang="en-GB" b="1" dirty="0">
              <a:solidFill>
                <a:srgbClr val="98002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006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2013/14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under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75 mortality rate from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cancer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1 and 5 year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survival from all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cancers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1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5 year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survival from breast, lung &amp; colorectal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cancers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2014/15 additional indicators for cancer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cancers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diagnosed via emergency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routes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5 year survival - children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cancer stage at diagnosis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cancers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detected at stage 1 or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2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1 and 5 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</a:rPr>
              <a:t>yr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survival for lung, breast and colorectal  cancers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9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50" y="214290"/>
            <a:ext cx="7990958" cy="127049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NHS Outcome Framework</a:t>
            </a:r>
            <a:br>
              <a:rPr lang="en-GB" b="1" dirty="0" smtClean="0">
                <a:solidFill>
                  <a:srgbClr val="98002E"/>
                </a:solidFill>
              </a:rPr>
            </a:br>
            <a:r>
              <a:rPr lang="en-GB" b="1" dirty="0" smtClean="0">
                <a:solidFill>
                  <a:srgbClr val="98002E"/>
                </a:solidFill>
              </a:rPr>
              <a:t>2013/14 Dashboard</a:t>
            </a:r>
            <a:endParaRPr lang="en-GB" b="1" dirty="0">
              <a:solidFill>
                <a:srgbClr val="98002E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291" t="12111" r="6325" b="31817"/>
          <a:stretch/>
        </p:blipFill>
        <p:spPr bwMode="auto">
          <a:xfrm>
            <a:off x="323535" y="1916832"/>
            <a:ext cx="6912768" cy="475252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9" y="2015000"/>
            <a:ext cx="4424189" cy="47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50" y="214290"/>
            <a:ext cx="8103266" cy="127049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NHS Outcome Framework 2013/14 Dashboard</a:t>
            </a:r>
            <a:endParaRPr lang="en-GB" b="1" dirty="0">
              <a:solidFill>
                <a:srgbClr val="98002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9" y="2015000"/>
            <a:ext cx="4424189" cy="47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2" b="15667"/>
          <a:stretch/>
        </p:blipFill>
        <p:spPr bwMode="auto">
          <a:xfrm>
            <a:off x="484337" y="4242818"/>
            <a:ext cx="6311642" cy="211703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54667" t="9182" r="333" b="25557"/>
          <a:stretch/>
        </p:blipFill>
        <p:spPr bwMode="auto">
          <a:xfrm>
            <a:off x="179512" y="2060848"/>
            <a:ext cx="6696744" cy="35283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543" t="7423" b="25390"/>
          <a:stretch/>
        </p:blipFill>
        <p:spPr bwMode="auto">
          <a:xfrm>
            <a:off x="899599" y="2663169"/>
            <a:ext cx="6872333" cy="350214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9" y="358306"/>
            <a:ext cx="7959257" cy="9824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HSCIC Indicator Portal</a:t>
            </a:r>
            <a:endParaRPr lang="en-GB" b="1" dirty="0">
              <a:solidFill>
                <a:srgbClr val="9800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667" t="17391" r="2167" b="25081"/>
          <a:stretch/>
        </p:blipFill>
        <p:spPr bwMode="auto">
          <a:xfrm>
            <a:off x="1907704" y="3284984"/>
            <a:ext cx="7052548" cy="32403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72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382" y="1700808"/>
            <a:ext cx="8406106" cy="4752528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Supporting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‘intelligent commissioning’ 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Demonstration of variation  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Teasing out the causes of variation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Demonstrating value of specialisation 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Building data into quality improvement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Adding outcome data into Quality Surveillance Team (Peer Review)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More meaningful regulation - CQC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Providing robust evidence behind National Guidelines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and  Quality Standards (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NICE)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Supporting Clinical Trials 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3" y="332656"/>
            <a:ext cx="7848872" cy="108012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Examples of the clinical value of new data</a:t>
            </a:r>
            <a:endParaRPr lang="en-GB" b="1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98002E"/>
                </a:solidFill>
              </a:rPr>
              <a:t>The Health &amp; Social Care Act 2012:  </a:t>
            </a:r>
            <a:br>
              <a:rPr lang="en-GB" b="1" dirty="0">
                <a:solidFill>
                  <a:srgbClr val="98002E"/>
                </a:solidFill>
              </a:rPr>
            </a:br>
            <a:r>
              <a:rPr lang="en-GB" b="1" dirty="0">
                <a:solidFill>
                  <a:srgbClr val="98002E"/>
                </a:solidFill>
              </a:rPr>
              <a:t>two new organisations from April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132856"/>
            <a:ext cx="8028000" cy="3816424"/>
          </a:xfrm>
        </p:spPr>
        <p:txBody>
          <a:bodyPr/>
          <a:lstStyle/>
          <a:p>
            <a:r>
              <a:rPr lang="en-GB" b="1" dirty="0">
                <a:solidFill>
                  <a:srgbClr val="98002E"/>
                </a:solidFill>
              </a:rPr>
              <a:t>NHS England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“The purpose of NHS England is to use the £80bn commissioning budget to secure the best possible outcomes for patients”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 ensure the whole commissioning architecture is in place; will also commission some services directly</a:t>
            </a:r>
          </a:p>
          <a:p>
            <a:r>
              <a:rPr lang="en-GB" b="1" dirty="0">
                <a:solidFill>
                  <a:srgbClr val="98002E"/>
                </a:solidFill>
              </a:rPr>
              <a:t>Public Health England (PHE)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Information &amp; Intelligence to support local Public Health (PH</a:t>
            </a:r>
            <a:r>
              <a:rPr lang="en-GB" dirty="0" smtClean="0"/>
              <a:t>) </a:t>
            </a:r>
            <a:r>
              <a:rPr lang="en-GB" dirty="0" err="1" smtClean="0"/>
              <a:t>organsiations</a:t>
            </a:r>
            <a:r>
              <a:rPr lang="en-GB" dirty="0" smtClean="0"/>
              <a:t> and the public to make </a:t>
            </a:r>
            <a:r>
              <a:rPr lang="en-GB" dirty="0"/>
              <a:t>healthier choices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National Leadership to PH, supporting national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Development of PH workforce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 civil service function, not NHS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F71B5A3E-AB5C-4394-BB97-07D04CB99A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Liverpool Cancer Road Show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7848872" cy="864096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8002E"/>
                </a:solidFill>
              </a:rPr>
              <a:t>Conclusions</a:t>
            </a:r>
            <a:endParaRPr lang="en-US" b="1" dirty="0" smtClean="0">
              <a:solidFill>
                <a:srgbClr val="98002E"/>
              </a:solidFill>
            </a:endParaRPr>
          </a:p>
        </p:txBody>
      </p:sp>
      <p:sp>
        <p:nvSpPr>
          <p:cNvPr id="193539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640960" cy="446449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The quality and range of clinically relevant data on cancer is increasing rapidly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collection and intelligent use of data are at the heart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good clinical practice and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commissioning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We now have a large and expanding clinical and patient community engaged with cancer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Feedback and ongoing interaction with clinicians is an essential part of the process – peer pressure is powerful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There is a need to improve how information is used at a local level, and we hope this roadshow can help to achieve that.</a:t>
            </a:r>
          </a:p>
        </p:txBody>
      </p:sp>
    </p:spTree>
    <p:extLst>
      <p:ext uri="{BB962C8B-B14F-4D97-AF65-F5344CB8AC3E}">
        <p14:creationId xmlns:p14="http://schemas.microsoft.com/office/powerpoint/2010/main" val="56262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2280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</a:t>
            </a:r>
            <a:r>
              <a:rPr lang="en-GB" b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www.cancerresearchuk.org/about-us/cancer-taskforce</a:t>
            </a:r>
            <a:r>
              <a:rPr lang="en-GB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00AE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rgbClr val="00AE9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NHS</a:t>
            </a:r>
            <a:r>
              <a:rPr lang="en-GB" sz="2400" b="1" dirty="0"/>
              <a:t> England has </a:t>
            </a:r>
            <a:r>
              <a:rPr lang="en-GB" sz="2400" b="1" dirty="0" smtClean="0"/>
              <a:t>established</a:t>
            </a:r>
            <a:r>
              <a:rPr lang="en-GB" sz="2400" b="1" dirty="0"/>
              <a:t> </a:t>
            </a:r>
            <a:r>
              <a:rPr lang="en-GB" sz="2400" b="1" dirty="0" smtClean="0"/>
              <a:t>an independent taskforce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Chaired by </a:t>
            </a:r>
            <a:r>
              <a:rPr lang="en-GB" sz="2400" b="1" dirty="0" err="1" smtClean="0"/>
              <a:t>Harpal</a:t>
            </a:r>
            <a:r>
              <a:rPr lang="en-GB" sz="2400" b="1" dirty="0" smtClean="0"/>
              <a:t> Kumar, Chief Executive of Cancer Research 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Aim: to</a:t>
            </a:r>
            <a:r>
              <a:rPr lang="en-GB" sz="2400" b="1" dirty="0"/>
              <a:t> develop a five-year action plan for cancer </a:t>
            </a:r>
            <a:r>
              <a:rPr lang="en-GB" sz="2400" b="1" dirty="0" smtClean="0"/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Wide consultation with a series of workshops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Access to, and use of, population-based data is one of its highest priorities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Five-year </a:t>
            </a:r>
            <a:r>
              <a:rPr lang="en-GB" sz="2400" b="1" dirty="0"/>
              <a:t>strategy </a:t>
            </a:r>
            <a:r>
              <a:rPr lang="en-GB" sz="2400" b="1" dirty="0" smtClean="0"/>
              <a:t>to be published in summer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Statement </a:t>
            </a:r>
            <a:r>
              <a:rPr lang="en-GB" sz="2400" b="1" dirty="0"/>
              <a:t>of Intent published in March 2015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28000" cy="648072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Cancer </a:t>
            </a:r>
            <a:r>
              <a:rPr lang="en-GB" b="1" dirty="0">
                <a:solidFill>
                  <a:srgbClr val="98002E"/>
                </a:solidFill>
              </a:rPr>
              <a:t>T</a:t>
            </a:r>
            <a:r>
              <a:rPr lang="en-GB" b="1" dirty="0" smtClean="0">
                <a:solidFill>
                  <a:srgbClr val="98002E"/>
                </a:solidFill>
              </a:rPr>
              <a:t>ask Force (CTF)</a:t>
            </a:r>
            <a:endParaRPr lang="en-GB" b="1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406106" cy="458571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280,000 new diagnoses of cancer each year, growing by 2% per annum, resulting in an additional 80,000 new diagnoses by 2030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ne year survival has increased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 70% (up from 60% in 2000), although this varies significantly between cancer types, and in England, survival still lags behind countries of similar wealth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 average, cancers are diagnosed at a more advanced stage in England than in other advanced countries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International comparisons have revealed that treatment rates with curative intent are lower in England than in other wealthy countries, and there is considerable variation in access to radical treatment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Although there is a high level of satisfaction with hospital care, patients often express frustration with the fragmentation of their care, and with the lack of information about their diagnosis and treatment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27049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98002E"/>
                </a:solidFill>
              </a:rPr>
              <a:t>CTF – statement of intent - key points</a:t>
            </a:r>
            <a:endParaRPr lang="en-GB" sz="3600" b="1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406106" cy="4585712"/>
          </a:xfrm>
        </p:spPr>
        <p:txBody>
          <a:bodyPr/>
          <a:lstStyle/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By 2020  - a </a:t>
            </a:r>
            <a:r>
              <a:rPr lang="en-GB" sz="2000" dirty="0" err="1" smtClean="0">
                <a:solidFill>
                  <a:schemeClr val="tx1"/>
                </a:solidFill>
              </a:rPr>
              <a:t>discernable</a:t>
            </a:r>
            <a:r>
              <a:rPr lang="en-GB" sz="2000" dirty="0" smtClean="0">
                <a:solidFill>
                  <a:schemeClr val="tx1"/>
                </a:solidFill>
              </a:rPr>
              <a:t> fall in age standardised incidence through prevention efforts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By 2020 adult smoking rates should have fallen much further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Increase in 5 and 10 year survival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Increases in 1 year survival with a reduction in variation between CCGs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Reduction in the survival deficit for older people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Continuous improvement in patient experience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Continuous improvement in long term quality of life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A majority of patients having been assessed as having a ‘good‘ death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50" y="214290"/>
            <a:ext cx="8751338" cy="127049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98002E"/>
                </a:solidFill>
              </a:rPr>
              <a:t>CTF – statement of intent – ambitions for the next five years</a:t>
            </a:r>
            <a:endParaRPr lang="en-GB" sz="3600" b="1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4406" y="1579592"/>
            <a:ext cx="8406106" cy="4153664"/>
          </a:xfrm>
        </p:spPr>
        <p:txBody>
          <a:bodyPr>
            <a:normAutofit lnSpcReduction="10000"/>
          </a:bodyPr>
          <a:lstStyle/>
          <a:p>
            <a:r>
              <a:rPr lang="en-GB" sz="3000" dirty="0">
                <a:solidFill>
                  <a:srgbClr val="98002E"/>
                </a:solidFill>
                <a:latin typeface="Calibri" pitchFamily="34" charset="0"/>
              </a:rPr>
              <a:t>Government </a:t>
            </a:r>
          </a:p>
          <a:p>
            <a:pPr lvl="2"/>
            <a:r>
              <a:rPr lang="en-GB" sz="2600" dirty="0">
                <a:latin typeface="Calibri" pitchFamily="34" charset="0"/>
              </a:rPr>
              <a:t>A spotlight on the role of </a:t>
            </a:r>
            <a:r>
              <a:rPr lang="en-GB" sz="2600" dirty="0" smtClean="0">
                <a:latin typeface="Calibri" pitchFamily="34" charset="0"/>
              </a:rPr>
              <a:t>data and transparency</a:t>
            </a:r>
            <a:endParaRPr lang="en-GB" sz="2600" dirty="0">
              <a:latin typeface="Calibri" pitchFamily="34" charset="0"/>
            </a:endParaRPr>
          </a:p>
          <a:p>
            <a:r>
              <a:rPr lang="en-GB" sz="3000" dirty="0">
                <a:solidFill>
                  <a:srgbClr val="98002E"/>
                </a:solidFill>
                <a:latin typeface="Calibri" pitchFamily="34" charset="0"/>
              </a:rPr>
              <a:t>Commissioning</a:t>
            </a:r>
          </a:p>
          <a:p>
            <a:pPr lvl="2"/>
            <a:r>
              <a:rPr lang="en-GB" sz="2600" dirty="0">
                <a:latin typeface="Calibri" pitchFamily="34" charset="0"/>
              </a:rPr>
              <a:t>NHS Outcomes Framework</a:t>
            </a:r>
          </a:p>
          <a:p>
            <a:r>
              <a:rPr lang="en-GB" sz="3000" dirty="0">
                <a:solidFill>
                  <a:srgbClr val="98002E"/>
                </a:solidFill>
                <a:latin typeface="Calibri" pitchFamily="34" charset="0"/>
              </a:rPr>
              <a:t>Regulation</a:t>
            </a:r>
          </a:p>
          <a:p>
            <a:pPr lvl="2"/>
            <a:r>
              <a:rPr lang="en-GB" sz="2600" dirty="0">
                <a:latin typeface="Calibri" pitchFamily="34" charset="0"/>
              </a:rPr>
              <a:t>New regulation </a:t>
            </a:r>
            <a:r>
              <a:rPr lang="en-GB" sz="2600" dirty="0" smtClean="0">
                <a:latin typeface="Calibri" pitchFamily="34" charset="0"/>
              </a:rPr>
              <a:t>framework (CQC &amp; Monitor) </a:t>
            </a:r>
            <a:endParaRPr lang="en-GB" sz="2600" dirty="0">
              <a:latin typeface="Calibri" pitchFamily="34" charset="0"/>
            </a:endParaRPr>
          </a:p>
          <a:p>
            <a:r>
              <a:rPr lang="en-GB" sz="3000" dirty="0">
                <a:solidFill>
                  <a:srgbClr val="98002E"/>
                </a:solidFill>
                <a:latin typeface="Calibri" pitchFamily="34" charset="0"/>
              </a:rPr>
              <a:t>The ‘public’, patients and </a:t>
            </a:r>
            <a:r>
              <a:rPr lang="en-GB" sz="3000" dirty="0" smtClean="0">
                <a:solidFill>
                  <a:srgbClr val="98002E"/>
                </a:solidFill>
                <a:latin typeface="Calibri" pitchFamily="34" charset="0"/>
              </a:rPr>
              <a:t>families </a:t>
            </a:r>
          </a:p>
          <a:p>
            <a:pPr lvl="2"/>
            <a:r>
              <a:rPr lang="en-GB" sz="3000" dirty="0" smtClean="0">
                <a:latin typeface="Calibri" pitchFamily="34" charset="0"/>
              </a:rPr>
              <a:t>(e.g. ‘Friends and family test’)</a:t>
            </a:r>
            <a:endParaRPr lang="en-GB" sz="30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183" y="358306"/>
            <a:ext cx="6015041" cy="982462"/>
          </a:xfrm>
        </p:spPr>
        <p:txBody>
          <a:bodyPr/>
          <a:lstStyle/>
          <a:p>
            <a:r>
              <a:rPr lang="en-GB" b="1" dirty="0" smtClean="0">
                <a:solidFill>
                  <a:srgbClr val="98002E"/>
                </a:solidFill>
              </a:rPr>
              <a:t>Data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98002E"/>
                </a:solidFill>
              </a:rPr>
              <a:t>Drivers</a:t>
            </a:r>
            <a:endParaRPr lang="en-GB" b="1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FB08878-0763-44F8-9CC6-54987392B1D6}" type="slidenum">
              <a:rPr lang="en-US"/>
              <a:pPr marL="539750"/>
              <a:t>7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7624" y="6309842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What data are available, and how are they accessed?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378" y="1993026"/>
            <a:ext cx="1752600" cy="1219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Health &amp; Social Care Information Centre </a:t>
            </a:r>
            <a:endParaRPr lang="en-GB" dirty="0"/>
          </a:p>
          <a:p>
            <a:pPr algn="ctr"/>
            <a:r>
              <a:rPr lang="en-GB" dirty="0" smtClean="0"/>
              <a:t>HSCIC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90800" y="1993026"/>
            <a:ext cx="17526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Office for National Statistics </a:t>
            </a:r>
            <a:endParaRPr lang="en-GB" dirty="0"/>
          </a:p>
          <a:p>
            <a:pPr algn="ctr"/>
            <a:r>
              <a:rPr lang="en-GB" dirty="0" smtClean="0"/>
              <a:t>ONS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0" y="1986368"/>
            <a:ext cx="17526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UK and Ireland Cancer </a:t>
            </a:r>
            <a:r>
              <a:rPr lang="en-GB" sz="1600" b="1" dirty="0" smtClean="0"/>
              <a:t>Registries </a:t>
            </a:r>
            <a:r>
              <a:rPr lang="en-GB" dirty="0" smtClean="0"/>
              <a:t> UKIACR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93026"/>
            <a:ext cx="1752600" cy="1219200"/>
          </a:xfrm>
          <a:prstGeom prst="rect">
            <a:avLst/>
          </a:prstGeom>
          <a:solidFill>
            <a:srgbClr val="C5C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National Audits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429000"/>
            <a:ext cx="1752600" cy="1219200"/>
          </a:xfrm>
          <a:prstGeom prst="rect">
            <a:avLst/>
          </a:prstGeom>
          <a:solidFill>
            <a:srgbClr val="980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PHE </a:t>
            </a:r>
            <a:endParaRPr lang="en-GB" b="1" dirty="0" smtClean="0"/>
          </a:p>
          <a:p>
            <a:pPr algn="ctr"/>
            <a:r>
              <a:rPr lang="en-GB" sz="1400" dirty="0" smtClean="0"/>
              <a:t>including</a:t>
            </a:r>
            <a:r>
              <a:rPr lang="en-GB" dirty="0" smtClean="0"/>
              <a:t> </a:t>
            </a:r>
          </a:p>
          <a:p>
            <a:pPr algn="ctr"/>
            <a:r>
              <a:rPr lang="en-GB" sz="1600" dirty="0" smtClean="0"/>
              <a:t>Health </a:t>
            </a:r>
            <a:r>
              <a:rPr lang="en-GB" sz="1600" dirty="0"/>
              <a:t>Intelligence Networks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2987" y="4869809"/>
            <a:ext cx="1752600" cy="1219200"/>
          </a:xfrm>
          <a:prstGeom prst="rect">
            <a:avLst/>
          </a:prstGeom>
          <a:solidFill>
            <a:srgbClr val="786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Dr</a:t>
            </a:r>
            <a:r>
              <a:rPr lang="en-GB" b="1" spc="-5" dirty="0">
                <a:cs typeface="Arial"/>
              </a:rPr>
              <a:t> </a:t>
            </a:r>
            <a:r>
              <a:rPr lang="en-GB" b="1" dirty="0" smtClean="0">
                <a:cs typeface="Arial"/>
              </a:rPr>
              <a:t>F</a:t>
            </a:r>
            <a:r>
              <a:rPr lang="en-GB" b="1" spc="-10" dirty="0" smtClean="0">
                <a:cs typeface="Arial"/>
              </a:rPr>
              <a:t>o</a:t>
            </a:r>
            <a:r>
              <a:rPr lang="en-GB" b="1" dirty="0" smtClean="0">
                <a:cs typeface="Arial"/>
              </a:rPr>
              <a:t>ste</a:t>
            </a:r>
            <a:r>
              <a:rPr lang="en-GB" b="1" spc="-105" dirty="0" smtClean="0">
                <a:cs typeface="Arial"/>
              </a:rPr>
              <a:t>r </a:t>
            </a:r>
            <a:r>
              <a:rPr lang="en-GB" spc="-105" dirty="0" smtClean="0">
                <a:cs typeface="Arial"/>
              </a:rPr>
              <a:t>and other intermediaries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73398" y="4878198"/>
            <a:ext cx="17526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Cancer Research UK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2583110" y="4873169"/>
            <a:ext cx="1752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cs typeface="Arial"/>
              </a:rPr>
              <a:t>M</a:t>
            </a:r>
            <a:r>
              <a:rPr lang="en-GB" b="1" spc="-10" dirty="0">
                <a:cs typeface="Arial"/>
              </a:rPr>
              <a:t>a</a:t>
            </a:r>
            <a:r>
              <a:rPr lang="en-GB" b="1" dirty="0">
                <a:cs typeface="Arial"/>
              </a:rPr>
              <a:t>cm</a:t>
            </a:r>
            <a:r>
              <a:rPr lang="en-GB" b="1" spc="-10" dirty="0">
                <a:cs typeface="Arial"/>
              </a:rPr>
              <a:t>i</a:t>
            </a:r>
            <a:r>
              <a:rPr lang="en-GB" b="1" dirty="0">
                <a:cs typeface="Arial"/>
              </a:rPr>
              <a:t>l</a:t>
            </a:r>
            <a:r>
              <a:rPr lang="en-GB" b="1" spc="-10" dirty="0">
                <a:cs typeface="Arial"/>
              </a:rPr>
              <a:t>la</a:t>
            </a:r>
            <a:r>
              <a:rPr lang="en-GB" b="1" dirty="0">
                <a:cs typeface="Arial"/>
              </a:rPr>
              <a:t>n</a:t>
            </a:r>
            <a:r>
              <a:rPr lang="en-GB" b="1" spc="5" dirty="0">
                <a:cs typeface="Arial"/>
              </a:rPr>
              <a:t> </a:t>
            </a:r>
            <a:r>
              <a:rPr lang="en-GB" b="1" dirty="0">
                <a:cs typeface="Arial"/>
              </a:rPr>
              <a:t>C</a:t>
            </a:r>
            <a:r>
              <a:rPr lang="en-GB" b="1" spc="-15" dirty="0">
                <a:cs typeface="Arial"/>
              </a:rPr>
              <a:t>a</a:t>
            </a:r>
            <a:r>
              <a:rPr lang="en-GB" b="1" spc="-10" dirty="0">
                <a:cs typeface="Arial"/>
              </a:rPr>
              <a:t>n</a:t>
            </a:r>
            <a:r>
              <a:rPr lang="en-GB" b="1" dirty="0">
                <a:cs typeface="Arial"/>
              </a:rPr>
              <a:t>c</a:t>
            </a:r>
            <a:r>
              <a:rPr lang="en-GB" b="1" spc="-10" dirty="0">
                <a:cs typeface="Arial"/>
              </a:rPr>
              <a:t>e</a:t>
            </a:r>
            <a:r>
              <a:rPr lang="en-GB" b="1" dirty="0">
                <a:cs typeface="Arial"/>
              </a:rPr>
              <a:t>r</a:t>
            </a:r>
            <a:r>
              <a:rPr lang="en-GB" b="1" spc="10" dirty="0">
                <a:cs typeface="Arial"/>
              </a:rPr>
              <a:t> </a:t>
            </a:r>
            <a:r>
              <a:rPr lang="en-GB" b="1" dirty="0">
                <a:cs typeface="Arial"/>
              </a:rPr>
              <a:t>S</a:t>
            </a:r>
            <a:r>
              <a:rPr lang="en-GB" b="1" spc="-10" dirty="0">
                <a:cs typeface="Arial"/>
              </a:rPr>
              <a:t>uppo</a:t>
            </a:r>
            <a:r>
              <a:rPr lang="en-GB" b="1" dirty="0">
                <a:cs typeface="Arial"/>
              </a:rPr>
              <a:t>rt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643855" y="4867237"/>
            <a:ext cx="1752600" cy="1219200"/>
          </a:xfrm>
          <a:prstGeom prst="rect">
            <a:avLst/>
          </a:prstGeom>
          <a:solidFill>
            <a:srgbClr val="B05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Incisive</a:t>
            </a:r>
          </a:p>
          <a:p>
            <a:pPr algn="ctr"/>
            <a:r>
              <a:rPr lang="en-GB" b="1" dirty="0"/>
              <a:t>Health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3430398"/>
            <a:ext cx="1752600" cy="1219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NHS England </a:t>
            </a:r>
            <a:r>
              <a:rPr lang="en-GB" sz="1600" dirty="0"/>
              <a:t>Business Intelligence Teams</a:t>
            </a:r>
          </a:p>
        </p:txBody>
      </p:sp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607565" y="548680"/>
            <a:ext cx="8053222" cy="779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spc="-180" dirty="0" smtClean="0">
                <a:solidFill>
                  <a:srgbClr val="98002E"/>
                </a:solidFill>
                <a:latin typeface="Arial"/>
                <a:cs typeface="Arial"/>
              </a:rPr>
              <a:t>P</a:t>
            </a:r>
            <a:r>
              <a:rPr sz="4000" spc="-160" dirty="0" smtClean="0">
                <a:solidFill>
                  <a:srgbClr val="98002E"/>
                </a:solidFill>
                <a:latin typeface="Arial"/>
                <a:cs typeface="Arial"/>
              </a:rPr>
              <a:t>r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o</a:t>
            </a:r>
            <a:r>
              <a:rPr sz="4000" spc="-160" dirty="0" smtClean="0">
                <a:solidFill>
                  <a:srgbClr val="98002E"/>
                </a:solidFill>
                <a:latin typeface="Arial"/>
                <a:cs typeface="Arial"/>
              </a:rPr>
              <a:t>v</a:t>
            </a:r>
            <a:r>
              <a:rPr sz="4000" spc="-155" dirty="0" smtClean="0">
                <a:solidFill>
                  <a:srgbClr val="98002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de</a:t>
            </a:r>
            <a:r>
              <a:rPr sz="4000" spc="-160" dirty="0" smtClean="0">
                <a:solidFill>
                  <a:srgbClr val="98002E"/>
                </a:solidFill>
                <a:latin typeface="Arial"/>
                <a:cs typeface="Arial"/>
              </a:rPr>
              <a:t>r</a:t>
            </a:r>
            <a:r>
              <a:rPr sz="4000" spc="-20" dirty="0" smtClean="0">
                <a:solidFill>
                  <a:srgbClr val="98002E"/>
                </a:solidFill>
                <a:latin typeface="Arial"/>
                <a:cs typeface="Arial"/>
              </a:rPr>
              <a:t>s</a:t>
            </a:r>
            <a:r>
              <a:rPr sz="4000" spc="-330" dirty="0" smtClean="0">
                <a:solidFill>
                  <a:srgbClr val="98002E"/>
                </a:solidFill>
                <a:latin typeface="Arial"/>
                <a:cs typeface="Arial"/>
              </a:rPr>
              <a:t> 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o</a:t>
            </a:r>
            <a:r>
              <a:rPr sz="4000" spc="-15" dirty="0" smtClean="0">
                <a:solidFill>
                  <a:srgbClr val="98002E"/>
                </a:solidFill>
                <a:latin typeface="Arial"/>
                <a:cs typeface="Arial"/>
              </a:rPr>
              <a:t>f</a:t>
            </a:r>
            <a:r>
              <a:rPr sz="4000" spc="-305" dirty="0" smtClean="0">
                <a:solidFill>
                  <a:srgbClr val="98002E"/>
                </a:solidFill>
                <a:latin typeface="Arial"/>
                <a:cs typeface="Arial"/>
              </a:rPr>
              <a:t> </a:t>
            </a:r>
            <a:r>
              <a:rPr sz="4000" spc="-155" dirty="0" smtClean="0">
                <a:solidFill>
                  <a:srgbClr val="98002E"/>
                </a:solidFill>
                <a:latin typeface="Arial"/>
                <a:cs typeface="Arial"/>
              </a:rPr>
              <a:t>i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n</a:t>
            </a:r>
            <a:r>
              <a:rPr sz="4000" spc="-155" dirty="0" smtClean="0">
                <a:solidFill>
                  <a:srgbClr val="98002E"/>
                </a:solidFill>
                <a:latin typeface="Arial"/>
                <a:cs typeface="Arial"/>
              </a:rPr>
              <a:t>f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o</a:t>
            </a:r>
            <a:r>
              <a:rPr sz="4000" spc="-160" dirty="0" smtClean="0">
                <a:solidFill>
                  <a:srgbClr val="98002E"/>
                </a:solidFill>
                <a:latin typeface="Arial"/>
                <a:cs typeface="Arial"/>
              </a:rPr>
              <a:t>r</a:t>
            </a:r>
            <a:r>
              <a:rPr sz="4000" spc="-190" dirty="0" smtClean="0">
                <a:solidFill>
                  <a:srgbClr val="98002E"/>
                </a:solidFill>
                <a:latin typeface="Arial"/>
                <a:cs typeface="Arial"/>
              </a:rPr>
              <a:t>m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a</a:t>
            </a:r>
            <a:r>
              <a:rPr sz="4000" spc="-155" dirty="0" smtClean="0">
                <a:solidFill>
                  <a:srgbClr val="98002E"/>
                </a:solidFill>
                <a:latin typeface="Arial"/>
                <a:cs typeface="Arial"/>
              </a:rPr>
              <a:t>ti</a:t>
            </a:r>
            <a:r>
              <a:rPr sz="4000" spc="-175" dirty="0" smtClean="0">
                <a:solidFill>
                  <a:srgbClr val="98002E"/>
                </a:solidFill>
                <a:latin typeface="Arial"/>
                <a:cs typeface="Arial"/>
              </a:rPr>
              <a:t>o</a:t>
            </a:r>
            <a:r>
              <a:rPr sz="4000" spc="-25" dirty="0" smtClean="0">
                <a:solidFill>
                  <a:srgbClr val="98002E"/>
                </a:solidFill>
                <a:latin typeface="Arial"/>
                <a:cs typeface="Arial"/>
              </a:rPr>
              <a:t>n</a:t>
            </a:r>
            <a:endParaRPr sz="4000" dirty="0">
              <a:solidFill>
                <a:srgbClr val="98002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920880" cy="85496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Who do we produce intelligence for?</a:t>
            </a:r>
            <a:endParaRPr lang="en-GB" b="1" dirty="0">
              <a:solidFill>
                <a:srgbClr val="9800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1" y="1484784"/>
            <a:ext cx="8014345" cy="5040560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Clinicians &amp; Clinical Teams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NHS England (e.g. specialist commissioning)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Clinical Commissioning Groups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Health Care Providers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NICE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CQC</a:t>
            </a: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Research Community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National Statistics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International Cancer Benchmarking Partnership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Patients and the public</a:t>
            </a:r>
          </a:p>
          <a:p>
            <a:pPr marL="342900" indent="-342900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 Pharmaceutical Industry </a:t>
            </a: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 Cancer charities 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rgbClr val="98002E"/>
                </a:solidFill>
              </a:rPr>
              <a:t>NHS England Specialised Commissioning </a:t>
            </a:r>
            <a:r>
              <a:rPr lang="en-GB" sz="4000" b="1" dirty="0">
                <a:solidFill>
                  <a:srgbClr val="98002E"/>
                </a:solidFill>
              </a:rPr>
              <a:t>G</a:t>
            </a:r>
            <a:r>
              <a:rPr lang="en-GB" sz="4000" b="1" dirty="0" smtClean="0">
                <a:solidFill>
                  <a:srgbClr val="98002E"/>
                </a:solidFill>
              </a:rPr>
              <a:t>roups</a:t>
            </a:r>
            <a:endParaRPr lang="en-GB" sz="4000" b="1" dirty="0">
              <a:solidFill>
                <a:srgbClr val="9800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solidFill>
                  <a:srgbClr val="00AE9E"/>
                </a:solidFill>
                <a:hlinkClick r:id="rId2" tooltip="B01. Radiotherapy"/>
              </a:rPr>
              <a:t>B01. Radiotherapy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3" tooltip="B02. PET-CT"/>
              </a:rPr>
              <a:t>B02. PET-CT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4" tooltip="B03. Specialised Cancer"/>
              </a:rPr>
              <a:t>B03. Specialised Cancer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5" tooltip="B04. Blood &amp; Marrow Transplantation"/>
              </a:rPr>
              <a:t>B04. Blood &amp; Marrow Transplantation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6" tooltip="B05. Haemophilia and other bleeding disorders"/>
              </a:rPr>
              <a:t>B05. Haemophilia and other bleeding disorders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7" tooltip="B06. HIV"/>
              </a:rPr>
              <a:t>B06. HIV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8" tooltip="B07. Infectious Diseases"/>
              </a:rPr>
              <a:t>B07. Infectious Diseases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9" tooltip="B08. Haemoglobinopathies"/>
              </a:rPr>
              <a:t>B08. </a:t>
            </a:r>
            <a:r>
              <a:rPr lang="en-GB" dirty="0" err="1" smtClean="0">
                <a:solidFill>
                  <a:srgbClr val="00AE9E"/>
                </a:solidFill>
                <a:hlinkClick r:id="rId9" tooltip="B08. Haemoglobinopathies"/>
              </a:rPr>
              <a:t>Haemoglobinopathies</a:t>
            </a:r>
            <a:endParaRPr lang="en-GB" dirty="0">
              <a:solidFill>
                <a:srgbClr val="00AE9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>
                <a:solidFill>
                  <a:srgbClr val="00AE9E"/>
                </a:solidFill>
                <a:hlinkClick r:id="rId10" tooltip="B09. Specialised Immunology and Allergy Services"/>
              </a:rPr>
              <a:t>B09. Specialised Immunology and Allergy Services</a:t>
            </a:r>
            <a:endParaRPr lang="en-GB" dirty="0" smtClean="0">
              <a:solidFill>
                <a:srgbClr val="00AE9E"/>
              </a:solidFill>
            </a:endParaRPr>
          </a:p>
          <a:p>
            <a:pPr lvl="0"/>
            <a:r>
              <a:rPr lang="en-GB" dirty="0" smtClean="0">
                <a:solidFill>
                  <a:srgbClr val="00AE9E"/>
                </a:solidFill>
                <a:hlinkClick r:id="rId11" tooltip="B10. Thoracic Surgery"/>
              </a:rPr>
              <a:t>B10</a:t>
            </a:r>
            <a:r>
              <a:rPr lang="en-GB" dirty="0">
                <a:solidFill>
                  <a:srgbClr val="00AE9E"/>
                </a:solidFill>
                <a:hlinkClick r:id="rId11" tooltip="B10. Thoracic Surgery"/>
              </a:rPr>
              <a:t>. Thoracic Surgery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2" tooltip="B11. Upper GI Surgery"/>
              </a:rPr>
              <a:t>B11. Upper GI Surgery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3" tooltip="B12. Sarcoma"/>
              </a:rPr>
              <a:t>B12. Sarcoma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4" tooltip="B13. CNS Tumours"/>
              </a:rPr>
              <a:t>B13. CNS Tumours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5" tooltip="B14. Specialised Urology"/>
              </a:rPr>
              <a:t>B14. Specialised Urology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6" tooltip="B15. Chemotherapy"/>
              </a:rPr>
              <a:t>B15. Chemotherapy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7" tooltip="B16. Complex Head &amp; Neck"/>
              </a:rPr>
              <a:t>B16. Complex Head &amp; Neck</a:t>
            </a:r>
            <a:endParaRPr lang="en-GB" dirty="0">
              <a:solidFill>
                <a:srgbClr val="00AE9E"/>
              </a:solidFill>
            </a:endParaRPr>
          </a:p>
          <a:p>
            <a:pPr lvl="0"/>
            <a:r>
              <a:rPr lang="en-GB" dirty="0">
                <a:solidFill>
                  <a:srgbClr val="00AE9E"/>
                </a:solidFill>
                <a:hlinkClick r:id="rId18" tooltip="B17. Teenage and Young People Cancer (TYA)"/>
              </a:rPr>
              <a:t>B17. Teenage and Young People Cancer</a:t>
            </a:r>
            <a:endParaRPr lang="en-GB" dirty="0">
              <a:solidFill>
                <a:srgbClr val="00AE9E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7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1098</Words>
  <Application>Microsoft Office PowerPoint</Application>
  <PresentationFormat>On-screen Show (4:3)</PresentationFormat>
  <Paragraphs>188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The national context for cancer intelligence.</vt:lpstr>
      <vt:lpstr>The Health &amp; Social Care Act 2012:   two new organisations from April 2013</vt:lpstr>
      <vt:lpstr>Cancer Task Force (CTF)</vt:lpstr>
      <vt:lpstr>CTF – statement of intent - key points</vt:lpstr>
      <vt:lpstr>CTF – statement of intent – ambitions for the next five years</vt:lpstr>
      <vt:lpstr>Data Drivers</vt:lpstr>
      <vt:lpstr>Providers of information</vt:lpstr>
      <vt:lpstr>Who do we produce intelligence for?</vt:lpstr>
      <vt:lpstr>NHS England Specialised Commissioning Groups</vt:lpstr>
      <vt:lpstr>NHS England Commissioning Groups (cont)</vt:lpstr>
      <vt:lpstr>Cancer functions in Public Health England </vt:lpstr>
      <vt:lpstr>PowerPoint Presentation</vt:lpstr>
      <vt:lpstr>National Cancer Registration Service</vt:lpstr>
      <vt:lpstr>National Cancer Intelligence Network (2007 -     )</vt:lpstr>
      <vt:lpstr>Clinical Commissioning Group  Outcomes Indicator Set (for cancer)</vt:lpstr>
      <vt:lpstr>NHS Outcome Framework 2013/14 Dashboard</vt:lpstr>
      <vt:lpstr>NHS Outcome Framework 2013/14 Dashboard</vt:lpstr>
      <vt:lpstr>HSCIC Indicator Portal</vt:lpstr>
      <vt:lpstr>Examples of the clinical value of new data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cancer intelligence landscape look like now?</dc:title>
  <dc:creator>Administrator</dc:creator>
  <cp:lastModifiedBy>Hollie Dann</cp:lastModifiedBy>
  <cp:revision>50</cp:revision>
  <cp:lastPrinted>2015-05-13T11:49:31Z</cp:lastPrinted>
  <dcterms:created xsi:type="dcterms:W3CDTF">2015-04-08T11:59:56Z</dcterms:created>
  <dcterms:modified xsi:type="dcterms:W3CDTF">2015-05-22T11:31:30Z</dcterms:modified>
</cp:coreProperties>
</file>