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102"/>
  </p:notesMasterIdLst>
  <p:sldIdLst>
    <p:sldId id="262" r:id="rId5"/>
    <p:sldId id="263" r:id="rId6"/>
    <p:sldId id="362" r:id="rId7"/>
    <p:sldId id="264" r:id="rId8"/>
    <p:sldId id="265" r:id="rId9"/>
    <p:sldId id="266" r:id="rId10"/>
    <p:sldId id="267" r:id="rId11"/>
    <p:sldId id="270" r:id="rId12"/>
    <p:sldId id="268" r:id="rId13"/>
    <p:sldId id="269" r:id="rId14"/>
    <p:sldId id="272"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44" r:id="rId81"/>
    <p:sldId id="337" r:id="rId82"/>
    <p:sldId id="338" r:id="rId83"/>
    <p:sldId id="339" r:id="rId84"/>
    <p:sldId id="340" r:id="rId85"/>
    <p:sldId id="341" r:id="rId86"/>
    <p:sldId id="342" r:id="rId87"/>
    <p:sldId id="343" r:id="rId88"/>
    <p:sldId id="345" r:id="rId89"/>
    <p:sldId id="346" r:id="rId90"/>
    <p:sldId id="347" r:id="rId91"/>
    <p:sldId id="348" r:id="rId92"/>
    <p:sldId id="349" r:id="rId93"/>
    <p:sldId id="350" r:id="rId94"/>
    <p:sldId id="353" r:id="rId95"/>
    <p:sldId id="351" r:id="rId96"/>
    <p:sldId id="352" r:id="rId97"/>
    <p:sldId id="354" r:id="rId98"/>
    <p:sldId id="355" r:id="rId99"/>
    <p:sldId id="356" r:id="rId100"/>
    <p:sldId id="357" r:id="rId10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707" autoAdjust="0"/>
  </p:normalViewPr>
  <p:slideViewPr>
    <p:cSldViewPr>
      <p:cViewPr varScale="1">
        <p:scale>
          <a:sx n="108" d="100"/>
          <a:sy n="108" d="100"/>
        </p:scale>
        <p:origin x="17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2E-FA3B-44E7-BDB5-AD12DB445F84}"/>
              </a:ext>
            </a:extLst>
          </p:cNvPr>
          <p:cNvSpPr>
            <a:spLocks noGrp="1"/>
          </p:cNvSpPr>
          <p:nvPr>
            <p:ph type="ctrTitle"/>
          </p:nvPr>
        </p:nvSpPr>
        <p:spPr>
          <a:xfrm>
            <a:off x="558000" y="2492896"/>
            <a:ext cx="7686408" cy="2376264"/>
          </a:xfrm>
        </p:spPr>
        <p:txBody>
          <a:bodyPr/>
          <a:lstStyle/>
          <a:p>
            <a:r>
              <a:rPr lang="en-GB" b="1" dirty="0"/>
              <a:t>Appendix C: </a:t>
            </a:r>
            <a:br>
              <a:rPr lang="en-GB" dirty="0"/>
            </a:br>
            <a:r>
              <a:rPr lang="en-GB" dirty="0"/>
              <a:t>UK Children, teenagers and young adults cancer statistics report 2021</a:t>
            </a:r>
          </a:p>
        </p:txBody>
      </p:sp>
      <p:sp>
        <p:nvSpPr>
          <p:cNvPr id="3" name="Subtitle 2">
            <a:extLst>
              <a:ext uri="{FF2B5EF4-FFF2-40B4-BE49-F238E27FC236}">
                <a16:creationId xmlns:a16="http://schemas.microsoft.com/office/drawing/2014/main" id="{2A47B822-DA4F-4C87-81C7-A7DA8F0F1574}"/>
              </a:ext>
            </a:extLst>
          </p:cNvPr>
          <p:cNvSpPr>
            <a:spLocks noGrp="1"/>
          </p:cNvSpPr>
          <p:nvPr>
            <p:ph type="subTitle" idx="1"/>
          </p:nvPr>
        </p:nvSpPr>
        <p:spPr>
          <a:xfrm>
            <a:off x="590679" y="5589240"/>
            <a:ext cx="7633648" cy="770384"/>
          </a:xfrm>
        </p:spPr>
        <p:txBody>
          <a:bodyPr>
            <a:normAutofit fontScale="70000" lnSpcReduction="20000"/>
          </a:bodyPr>
          <a:lstStyle/>
          <a:p>
            <a:r>
              <a:rPr lang="en-GB" sz="4400" i="1" dirty="0"/>
              <a:t>Survival Charts</a:t>
            </a:r>
          </a:p>
          <a:p>
            <a:r>
              <a:rPr lang="en-GB" sz="4400" i="1" dirty="0"/>
              <a:t>15-24 year olds</a:t>
            </a:r>
          </a:p>
        </p:txBody>
      </p:sp>
      <p:pic>
        <p:nvPicPr>
          <p:cNvPr id="4" name="Picture 3">
            <a:extLst>
              <a:ext uri="{FF2B5EF4-FFF2-40B4-BE49-F238E27FC236}">
                <a16:creationId xmlns:a16="http://schemas.microsoft.com/office/drawing/2014/main" id="{8B7E65D1-F8E1-4969-B40F-8ABAA0505A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55156"/>
            <a:ext cx="1620520" cy="984885"/>
          </a:xfrm>
          <a:prstGeom prst="rect">
            <a:avLst/>
          </a:prstGeom>
          <a:noFill/>
          <a:ln>
            <a:noFill/>
          </a:ln>
        </p:spPr>
      </p:pic>
      <p:pic>
        <p:nvPicPr>
          <p:cNvPr id="5" name="Picture 4" descr="Public Health Scotland logo">
            <a:extLst>
              <a:ext uri="{FF2B5EF4-FFF2-40B4-BE49-F238E27FC236}">
                <a16:creationId xmlns:a16="http://schemas.microsoft.com/office/drawing/2014/main" id="{DEBE315D-F604-4D97-A8AA-F72E395B4B0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91619" y="466599"/>
            <a:ext cx="2053590" cy="762000"/>
          </a:xfrm>
          <a:prstGeom prst="rect">
            <a:avLst/>
          </a:prstGeom>
        </p:spPr>
      </p:pic>
      <p:pic>
        <p:nvPicPr>
          <p:cNvPr id="6" name="Picture 5" descr="A drawing of a face&#10;&#10;Description automatically generated">
            <a:extLst>
              <a:ext uri="{FF2B5EF4-FFF2-40B4-BE49-F238E27FC236}">
                <a16:creationId xmlns:a16="http://schemas.microsoft.com/office/drawing/2014/main" id="{417EE237-9459-4FA6-8FB1-5366CC125B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83973" y="1393059"/>
            <a:ext cx="1600835" cy="418465"/>
          </a:xfrm>
          <a:prstGeom prst="rect">
            <a:avLst/>
          </a:prstGeom>
        </p:spPr>
      </p:pic>
      <p:pic>
        <p:nvPicPr>
          <p:cNvPr id="7" name="Picture 6">
            <a:extLst>
              <a:ext uri="{FF2B5EF4-FFF2-40B4-BE49-F238E27FC236}">
                <a16:creationId xmlns:a16="http://schemas.microsoft.com/office/drawing/2014/main" id="{CBAB9477-AD43-4090-AECE-47ECA26B917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01204" y="508525"/>
            <a:ext cx="2572261" cy="733055"/>
          </a:xfrm>
          <a:prstGeom prst="rect">
            <a:avLst/>
          </a:prstGeom>
        </p:spPr>
      </p:pic>
    </p:spTree>
    <p:extLst>
      <p:ext uri="{BB962C8B-B14F-4D97-AF65-F5344CB8AC3E}">
        <p14:creationId xmlns:p14="http://schemas.microsoft.com/office/powerpoint/2010/main" val="392123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 Population based survival of teenagers and young adults, aged 15-24 years, diagnosed with other chronic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5 years) diagnosed with other chronic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1CA9A84C-E655-4DAA-8487-86CB796C0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328505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10: Population based survival of teenagers and young adults, aged 15-24 years, diagnosed with myelodysplastic syndrome and other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yelodysplastic syndrome and other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AF2D4B40-D006-424E-A8BB-45076FDF8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315683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11: Population based survival of teenagers and young adults, aged 15-24 years, diagnosed with myelodysplastic syndrome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myelodysplastic syndrome in the UK between 1997 and 2016.  There are two curves, one each for diagnosis periods 1997 to 2006 and 2007 to 2016.">
            <a:extLst>
              <a:ext uri="{FF2B5EF4-FFF2-40B4-BE49-F238E27FC236}">
                <a16:creationId xmlns:a16="http://schemas.microsoft.com/office/drawing/2014/main" id="{9C8A6DAC-39C9-4021-951B-B3F2A2747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905" y="1844824"/>
            <a:ext cx="8029575" cy="3878693"/>
          </a:xfrm>
        </p:spPr>
      </p:pic>
    </p:spTree>
    <p:extLst>
      <p:ext uri="{BB962C8B-B14F-4D97-AF65-F5344CB8AC3E}">
        <p14:creationId xmlns:p14="http://schemas.microsoft.com/office/powerpoint/2010/main" val="304578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12: Population based survival of teenagers and young adults, aged 15-24 years, diagnosed with unspecified and other specified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unspecified and other specified leukaemias in the UK between 1997 and 2016.  There are two curves, one each for diagnosis periods 1997 to 2006 and 2007 to 2016.">
            <a:extLst>
              <a:ext uri="{FF2B5EF4-FFF2-40B4-BE49-F238E27FC236}">
                <a16:creationId xmlns:a16="http://schemas.microsoft.com/office/drawing/2014/main" id="{41750489-A741-4166-B617-CCD9AB6B3C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30930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13: Population based survival of teenagers and young adults, aged 15-24 years, diagnosed with lymphomas and reticuloendothelial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lymphomas and reticuloendothelial neoplasms in the UK between 1997 and 2016.  There are four curves, one each for diagnosis periods 1997 to 2001, 2002 to 2006, 2007 to 2011 and 2012 to 2016.  ">
            <a:extLst>
              <a:ext uri="{FF2B5EF4-FFF2-40B4-BE49-F238E27FC236}">
                <a16:creationId xmlns:a16="http://schemas.microsoft.com/office/drawing/2014/main" id="{8A853FEB-0030-4BE0-95E1-8A044099F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029575" cy="3878693"/>
          </a:xfrm>
        </p:spPr>
      </p:pic>
    </p:spTree>
    <p:extLst>
      <p:ext uri="{BB962C8B-B14F-4D97-AF65-F5344CB8AC3E}">
        <p14:creationId xmlns:p14="http://schemas.microsoft.com/office/powerpoint/2010/main" val="203293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14: Population based survival of teenagers and young adults, aged 15-24 years, diagnosed with Hodgkin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Hodgkin lymphoma in the UK between 1997 and 2016.  There are four curves, one each for diagnosis periods 1997 to 2001, 2002 to 2006, 2007 to 2011 and 2012 to 2016.  ">
            <a:extLst>
              <a:ext uri="{FF2B5EF4-FFF2-40B4-BE49-F238E27FC236}">
                <a16:creationId xmlns:a16="http://schemas.microsoft.com/office/drawing/2014/main" id="{6AE6F451-68D4-4397-A4E7-E26618347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335979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15: Population based survival of teenagers and young adults, aged 15-24 years, diagnosed with precursor cell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precursor cell lymphomas in the UK between 1997 and 2016.  There are two curves, one each for diagnosis periods 1997 to 2006 and 2007 to 2016.">
            <a:extLst>
              <a:ext uri="{FF2B5EF4-FFF2-40B4-BE49-F238E27FC236}">
                <a16:creationId xmlns:a16="http://schemas.microsoft.com/office/drawing/2014/main" id="{16ED9523-275D-43B0-A0A8-820E641851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0970"/>
            <a:ext cx="8029575" cy="3878693"/>
          </a:xfrm>
        </p:spPr>
      </p:pic>
    </p:spTree>
    <p:extLst>
      <p:ext uri="{BB962C8B-B14F-4D97-AF65-F5344CB8AC3E}">
        <p14:creationId xmlns:p14="http://schemas.microsoft.com/office/powerpoint/2010/main" val="402539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16: Population based survival of teenagers and young adults, aged 15-24 years, diagnosed with mature B-cell lymphoma (excl.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teenagers and young adults (aged 15 to 24 years) diagnosed with mature B-cell lymphoma (excluding Burkitt lymphoma)  in the UK between 1997 and 2016.  There are four curves, one each for diagnosis periods 1997 to 2001, 2002 to 2006, 2007 to 2011 and 2012 to 2016.  ">
            <a:extLst>
              <a:ext uri="{FF2B5EF4-FFF2-40B4-BE49-F238E27FC236}">
                <a16:creationId xmlns:a16="http://schemas.microsoft.com/office/drawing/2014/main" id="{760F43E6-198F-4124-B288-F40F52E868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322" y="1844824"/>
            <a:ext cx="8029575" cy="3878693"/>
          </a:xfrm>
        </p:spPr>
      </p:pic>
    </p:spTree>
    <p:extLst>
      <p:ext uri="{BB962C8B-B14F-4D97-AF65-F5344CB8AC3E}">
        <p14:creationId xmlns:p14="http://schemas.microsoft.com/office/powerpoint/2010/main" val="157103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17: Population based survival of teenagers and young adults, aged 15-24 years, diagnosed with mature T-cell and NK-cell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ature T-cell and NK-cell lymphomas in the UK between 1997 and 2016.  There are four curves, one each for diagnosis periods 1997 to 2001, 2002 to 2006, 2007 to 2011 and 2012 to 2016.  ">
            <a:extLst>
              <a:ext uri="{FF2B5EF4-FFF2-40B4-BE49-F238E27FC236}">
                <a16:creationId xmlns:a16="http://schemas.microsoft.com/office/drawing/2014/main" id="{7C91166F-E330-4839-9A8C-63EC0F7C1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60393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18: Population based survival of teenagers and young adults, aged 15-24 years, diagnosed with non-Hodgkin lymphomas, NOS,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non-Hodgkin lymphomas, NOS in the UK between 1997 and 2016.  There are four curves, one each for diagnosis periods 1997 to 2001, 2002 to 2006, 2007 to 2011 and 2012 to 2016.  ">
            <a:extLst>
              <a:ext uri="{FF2B5EF4-FFF2-40B4-BE49-F238E27FC236}">
                <a16:creationId xmlns:a16="http://schemas.microsoft.com/office/drawing/2014/main" id="{009AD96E-E69D-492F-BD28-ED039B3D24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60848"/>
            <a:ext cx="8029575" cy="3878693"/>
          </a:xfrm>
        </p:spPr>
      </p:pic>
    </p:spTree>
    <p:extLst>
      <p:ext uri="{BB962C8B-B14F-4D97-AF65-F5344CB8AC3E}">
        <p14:creationId xmlns:p14="http://schemas.microsoft.com/office/powerpoint/2010/main" val="1450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 Population based survival of teenagers and young adults, aged 15-24 years, diagnosed with cancer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any type of cancer in the UK between 1997 and 2016.  There are four curves, one each for diagnosis periods 1997 to 2001, 2002 to 2006, 2007 to 2011 and 2012 to 2016.  ">
            <a:extLst>
              <a:ext uri="{FF2B5EF4-FFF2-40B4-BE49-F238E27FC236}">
                <a16:creationId xmlns:a16="http://schemas.microsoft.com/office/drawing/2014/main" id="{F36D3D9A-B311-4914-BA6A-E5BD9B8D1C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858" y="1838333"/>
            <a:ext cx="8029575" cy="3878693"/>
          </a:xfrm>
        </p:spPr>
      </p:pic>
    </p:spTree>
    <p:extLst>
      <p:ext uri="{BB962C8B-B14F-4D97-AF65-F5344CB8AC3E}">
        <p14:creationId xmlns:p14="http://schemas.microsoft.com/office/powerpoint/2010/main" val="239126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19: Population based survival of teenagers and young adults, aged 15-24 years, diagnosed with non-Hodgkin lymphoma (incl.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non-Hodgkin lymphoma (including Burkitt lymphoma) in the UK between 1997 and 2016.  There are four curves, one each for diagnosis periods 1997 to 2001, 2002 to 2006, 2007 to 2011 and 2012 to 2016.  ">
            <a:extLst>
              <a:ext uri="{FF2B5EF4-FFF2-40B4-BE49-F238E27FC236}">
                <a16:creationId xmlns:a16="http://schemas.microsoft.com/office/drawing/2014/main" id="{D62B8E29-B397-411A-AF41-C52E6B604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382" y="1821700"/>
            <a:ext cx="8029575" cy="3878693"/>
          </a:xfrm>
        </p:spPr>
      </p:pic>
    </p:spTree>
    <p:extLst>
      <p:ext uri="{BB962C8B-B14F-4D97-AF65-F5344CB8AC3E}">
        <p14:creationId xmlns:p14="http://schemas.microsoft.com/office/powerpoint/2010/main" val="358003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20: Population based survival of teenagers and young adults, aged 15-24 years, diagnosed with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Burkitt lymphoma in the UK between 1997 and 2016.  There are four curves, one each for diagnosis periods 1997 to 2001, 2002 to 2006, 2007 to 2011 and 2012 to 2016.  ">
            <a:extLst>
              <a:ext uri="{FF2B5EF4-FFF2-40B4-BE49-F238E27FC236}">
                <a16:creationId xmlns:a16="http://schemas.microsoft.com/office/drawing/2014/main" id="{6E0EB1B9-86B4-4159-936E-BC2AC9A4D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10950"/>
            <a:ext cx="8029575" cy="3878693"/>
          </a:xfrm>
        </p:spPr>
      </p:pic>
    </p:spTree>
    <p:extLst>
      <p:ext uri="{BB962C8B-B14F-4D97-AF65-F5344CB8AC3E}">
        <p14:creationId xmlns:p14="http://schemas.microsoft.com/office/powerpoint/2010/main" val="216050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21: Population based survival of teenagers and young adults, aged 15-24 years, diagnosed with unspecified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unspecified lymphomas in the UK between 1997 and 2016.  There are four curves, one each for diagnosis periods 1997 to 2001, 2002 to 2006, 2007 to 2011 and 2012 to 2016.  ">
            <a:extLst>
              <a:ext uri="{FF2B5EF4-FFF2-40B4-BE49-F238E27FC236}">
                <a16:creationId xmlns:a16="http://schemas.microsoft.com/office/drawing/2014/main" id="{7B0AE2DF-6B98-4154-B2BF-2DB64FB344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46724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22: Population based survival of teenagers and young adults, aged 15-24 years, diagnosed with CNS and miscellaneous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CNS and miscellaneous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6EA3F326-E974-4910-9D89-27F8BE5F8F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00710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23: Population based survival of teenagers and young adults, aged 15-24 years, diagnosed with ependymomas and choroid plexus tumour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ependymomas and choroid plexus tumour in the UK between 1997 and 2016.  There are four curves, one each for diagnosis periods 1997 to 2001, 2002 to 2006, 2007 to 2011 and 2012 to 2016.  ">
            <a:extLst>
              <a:ext uri="{FF2B5EF4-FFF2-40B4-BE49-F238E27FC236}">
                <a16:creationId xmlns:a16="http://schemas.microsoft.com/office/drawing/2014/main" id="{E4CF654C-2AF0-4054-8AE9-79BC8B1210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119307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24: Population based survival of teenagers and young adults, aged 15-24 years, diagnosed with ependymomas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ependymomas in the UK between 1997 and 2016.  There are four curves, one each for diagnosis periods 1997 to 2001, 2002 to 2006, 2007 to 2011 and 2012 to 2016.  ">
            <a:extLst>
              <a:ext uri="{FF2B5EF4-FFF2-40B4-BE49-F238E27FC236}">
                <a16:creationId xmlns:a16="http://schemas.microsoft.com/office/drawing/2014/main" id="{EFAF5211-244F-4E6E-A67C-CC3EFB6C2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231" y="1844824"/>
            <a:ext cx="8029575" cy="3878693"/>
          </a:xfrm>
        </p:spPr>
      </p:pic>
    </p:spTree>
    <p:extLst>
      <p:ext uri="{BB962C8B-B14F-4D97-AF65-F5344CB8AC3E}">
        <p14:creationId xmlns:p14="http://schemas.microsoft.com/office/powerpoint/2010/main" val="417530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25: Population based survival of teenagers and young adults, aged 15-24 years, diagnosed with </a:t>
            </a:r>
            <a:r>
              <a:rPr lang="en-GB" sz="2000" dirty="0" err="1"/>
              <a:t>astrocytomas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astrocytomas in the UK between 1997 and 2016.  There are four curves, one each for diagnosis periods 1997 to 2001, 2002 to 2006, 2007 to 2011 and 2012 to 2016.  ">
            <a:extLst>
              <a:ext uri="{FF2B5EF4-FFF2-40B4-BE49-F238E27FC236}">
                <a16:creationId xmlns:a16="http://schemas.microsoft.com/office/drawing/2014/main" id="{3882E876-5192-44C1-824F-43F7A452E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232" y="1844216"/>
            <a:ext cx="8029575" cy="3878693"/>
          </a:xfrm>
        </p:spPr>
      </p:pic>
    </p:spTree>
    <p:extLst>
      <p:ext uri="{BB962C8B-B14F-4D97-AF65-F5344CB8AC3E}">
        <p14:creationId xmlns:p14="http://schemas.microsoft.com/office/powerpoint/2010/main" val="17701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26: Population based survival of teenagers and young adults, aged 15-24 years, diagnosed with pilocytic astrocytoma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pilocytic astrocytoma in the UK between 1997 and 2016.  There are four curves, one each for diagnosis periods 1997 to 2001, 2002 to 2006, 2007 to 2011 and 2012 to 2016.  ">
            <a:extLst>
              <a:ext uri="{FF2B5EF4-FFF2-40B4-BE49-F238E27FC236}">
                <a16:creationId xmlns:a16="http://schemas.microsoft.com/office/drawing/2014/main" id="{49564FD5-32D2-4B50-84C2-8CF79381FF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51315"/>
            <a:ext cx="8029575" cy="3878693"/>
          </a:xfrm>
        </p:spPr>
      </p:pic>
    </p:spTree>
    <p:extLst>
      <p:ext uri="{BB962C8B-B14F-4D97-AF65-F5344CB8AC3E}">
        <p14:creationId xmlns:p14="http://schemas.microsoft.com/office/powerpoint/2010/main" val="93394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27: Population based survival of teenagers and young adults, aged 15-24 years, diagnosed with other </a:t>
            </a:r>
            <a:r>
              <a:rPr lang="en-GB" sz="2000" dirty="0" err="1"/>
              <a:t>astrocytomas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a:xfrm>
            <a:off x="900113" y="6308725"/>
            <a:ext cx="8064375" cy="549275"/>
          </a:xfrm>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other astrocytomas in the UK between 1997 and 2016.  There are four curves, one each for diagnosis periods 1997 to 2001, 2002 to 2006, 2007 to 2011 and 2012 to 2016.  ">
            <a:extLst>
              <a:ext uri="{FF2B5EF4-FFF2-40B4-BE49-F238E27FC236}">
                <a16:creationId xmlns:a16="http://schemas.microsoft.com/office/drawing/2014/main" id="{BD92CCC9-F113-4566-B85E-FD44A53B76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78874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28: Population based survival of teenagers and young adults, aged 15-24 years, diagnosed with intracranial and intraspinal embryonal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intracranial and intraspinal embryonal tumours in the UK between 1997 and 2016.  There are four curves, one each for diagnosis periods 1997 to 2001, 2002 to 2006, 2007 to 2011 and 2012 to 2016.  ">
            <a:extLst>
              <a:ext uri="{FF2B5EF4-FFF2-40B4-BE49-F238E27FC236}">
                <a16:creationId xmlns:a16="http://schemas.microsoft.com/office/drawing/2014/main" id="{9AC47868-2E7F-4DC0-B59D-0607AD556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2451"/>
            <a:ext cx="8029575" cy="3878693"/>
          </a:xfrm>
        </p:spPr>
      </p:pic>
    </p:spTree>
    <p:extLst>
      <p:ext uri="{BB962C8B-B14F-4D97-AF65-F5344CB8AC3E}">
        <p14:creationId xmlns:p14="http://schemas.microsoft.com/office/powerpoint/2010/main" val="170847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ukaemias, myeloproliferative diseases, and myelodysplastic diseases ">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 Population based survival of teenagers and young adults, aged 15-24 years, diagnosed with </a:t>
            </a:r>
            <a:r>
              <a:rPr lang="en-GB" sz="2000" dirty="0" err="1"/>
              <a:t>leukaemias</a:t>
            </a:r>
            <a:r>
              <a:rPr lang="en-GB" sz="2000" dirty="0"/>
              <a:t>, myeloproliferative diseases, and myelodysplastic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leukaemias, myeloproliferative diseases, and myelodysplastic diseases in the UK between 1997 and 2016.  There are four curves, one each for diagnosis periods 1997 to 2001, 2002 to 2006, 2007 to 2011 and 2012 to 2016.  ">
            <a:extLst>
              <a:ext uri="{FF2B5EF4-FFF2-40B4-BE49-F238E27FC236}">
                <a16:creationId xmlns:a16="http://schemas.microsoft.com/office/drawing/2014/main" id="{FE6FAD74-CCCF-483A-84DA-CA79D0D9F7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175925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29: Population based survival of teenagers and young adults, aged 15-24 years, diagnosed with medulloblastoma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edulloblastoma in the UK between 1997 and 2016.  There are four curves, one each for diagnosis periods 1997 to 2001, 2002 to 2006, 2007 to 2011 and 2012 to 2016.  ">
            <a:extLst>
              <a:ext uri="{FF2B5EF4-FFF2-40B4-BE49-F238E27FC236}">
                <a16:creationId xmlns:a16="http://schemas.microsoft.com/office/drawing/2014/main" id="{4ECDD61B-EFF9-414E-94B0-08EA17BF98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406609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30: Population based survival of teenagers and young adults, aged 15-24 years, diagnosed with CNS embryonal tumour, NOS,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NS embryonal tumour, NOS in the UK between 1997 and 2016.  There are two curves, one each for diagnosis periods 1997 to 2006 and 2007 to 2016.">
            <a:extLst>
              <a:ext uri="{FF2B5EF4-FFF2-40B4-BE49-F238E27FC236}">
                <a16:creationId xmlns:a16="http://schemas.microsoft.com/office/drawing/2014/main" id="{5E2F7F07-C435-4F60-A459-56E8E6ABE7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350517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31: Population based survival of teenagers and young adults, aged 15-24 years, diagnosed with other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gliomas in the UK between 1997 and 2016. There are four curves, one each for diagnosis periods 1997 to 2001, 2002 to 2006, 2007 to 2011 and 2012 to 2016.  ">
            <a:extLst>
              <a:ext uri="{FF2B5EF4-FFF2-40B4-BE49-F238E27FC236}">
                <a16:creationId xmlns:a16="http://schemas.microsoft.com/office/drawing/2014/main" id="{9BD19524-07F6-456A-8CB6-0DA654F21E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417713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32: Population based survival of teenagers and young adults, aged 15-24 years, diagnosed with oligodendrogliomas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oligodendrogliomas in the UK between 1997 and 2016.  There are two curves, one each for diagnosis periods 1997 to 2006 and 2007 to 2016.">
            <a:extLst>
              <a:ext uri="{FF2B5EF4-FFF2-40B4-BE49-F238E27FC236}">
                <a16:creationId xmlns:a16="http://schemas.microsoft.com/office/drawing/2014/main" id="{14FFD62F-5856-465F-9B06-3FCA0A7D3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327736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33: Population based survival of teenagers and young adults, aged 15-24 years, diagnosed with mixed and unspecified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ixed and unspecified gliomas in the UK between 1997 and 2016.  There are four curves, one each for diagnosis periods 1997 to 2001, 2002 to 2006, 2007 to 2011 and 2012 to 2016.  ">
            <a:extLst>
              <a:ext uri="{FF2B5EF4-FFF2-40B4-BE49-F238E27FC236}">
                <a16:creationId xmlns:a16="http://schemas.microsoft.com/office/drawing/2014/main" id="{A106E8CB-5EA0-46B0-B6C9-848B8A09B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704436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34: Population based survival of teenagers and young adults, aged 15-24 years, diagnosed with other specified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2E205198-54D1-4FCE-9A53-B4806E879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16" y="1844824"/>
            <a:ext cx="8029575" cy="3878693"/>
          </a:xfrm>
        </p:spPr>
      </p:pic>
    </p:spTree>
    <p:extLst>
      <p:ext uri="{BB962C8B-B14F-4D97-AF65-F5344CB8AC3E}">
        <p14:creationId xmlns:p14="http://schemas.microsoft.com/office/powerpoint/2010/main" val="273182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35: Population based survival of teenagers and young adults, aged 15-24 years, diagnosed with pituitary adenomas and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pituitary adenomas and carcinomas in the UK between 1997 and 2016. There are two curves, one each for diagnosis periods 1997 to 2006 and 2007 to 2016.">
            <a:extLst>
              <a:ext uri="{FF2B5EF4-FFF2-40B4-BE49-F238E27FC236}">
                <a16:creationId xmlns:a16="http://schemas.microsoft.com/office/drawing/2014/main" id="{F7915D5F-2E00-4213-9F74-EC21D0877D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537" y="1844824"/>
            <a:ext cx="8029575" cy="3878693"/>
          </a:xfrm>
        </p:spPr>
      </p:pic>
    </p:spTree>
    <p:extLst>
      <p:ext uri="{BB962C8B-B14F-4D97-AF65-F5344CB8AC3E}">
        <p14:creationId xmlns:p14="http://schemas.microsoft.com/office/powerpoint/2010/main" val="178239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36: Population based survival of teenagers and young adults, aged 15-24 years, diagnosed with tumours of the </a:t>
            </a:r>
            <a:r>
              <a:rPr lang="en-GB" sz="2000" dirty="0" err="1"/>
              <a:t>sellar</a:t>
            </a:r>
            <a:r>
              <a:rPr lang="en-GB" sz="2000" dirty="0"/>
              <a:t> region (craniopharyngiomas)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tumours of the sellar region (craniopharyngiomas) in the UK between 1997 and 2016.  There are two curves, one each for diagnosis periods 1997 to 2006 and 2007 to 2016.">
            <a:extLst>
              <a:ext uri="{FF2B5EF4-FFF2-40B4-BE49-F238E27FC236}">
                <a16:creationId xmlns:a16="http://schemas.microsoft.com/office/drawing/2014/main" id="{DE6D2C67-0B84-4EB0-9637-AABA23DEB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16" y="1833871"/>
            <a:ext cx="8029575" cy="3878693"/>
          </a:xfrm>
        </p:spPr>
      </p:pic>
    </p:spTree>
    <p:extLst>
      <p:ext uri="{BB962C8B-B14F-4D97-AF65-F5344CB8AC3E}">
        <p14:creationId xmlns:p14="http://schemas.microsoft.com/office/powerpoint/2010/main" val="4084706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37: Population based survival of teenagers and young adults, aged 15-24 years, diagnosed with pineal parenchymal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pineal parenchymal tumours in the UK between 1997 and 2016.  There is one curve for the diagnosis period 1997 to 2016.">
            <a:extLst>
              <a:ext uri="{FF2B5EF4-FFF2-40B4-BE49-F238E27FC236}">
                <a16:creationId xmlns:a16="http://schemas.microsoft.com/office/drawing/2014/main" id="{D484FB67-BAC4-4932-A07B-8C52CC6B9B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926571"/>
            <a:ext cx="8029575" cy="3878693"/>
          </a:xfrm>
        </p:spPr>
      </p:pic>
    </p:spTree>
    <p:extLst>
      <p:ext uri="{BB962C8B-B14F-4D97-AF65-F5344CB8AC3E}">
        <p14:creationId xmlns:p14="http://schemas.microsoft.com/office/powerpoint/2010/main" val="262741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38: Population based survival of teenagers and young adults, aged 15-24 years, diagnosed with neuronal and mixed neuronal glial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neuronal and mixed neuronal glial tumours in the UK between 1997 and 2016.  There are four curves, one each for diagnosis periods 1997 to 2001, 2002 to 2006, 2007 to 2011 and 2012 to 2016.  ">
            <a:extLst>
              <a:ext uri="{FF2B5EF4-FFF2-40B4-BE49-F238E27FC236}">
                <a16:creationId xmlns:a16="http://schemas.microsoft.com/office/drawing/2014/main" id="{D9AB1CAD-0E28-4B9B-A76B-A99109F267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378" y="1844824"/>
            <a:ext cx="8029575" cy="3878693"/>
          </a:xfrm>
        </p:spPr>
      </p:pic>
    </p:spTree>
    <p:extLst>
      <p:ext uri="{BB962C8B-B14F-4D97-AF65-F5344CB8AC3E}">
        <p14:creationId xmlns:p14="http://schemas.microsoft.com/office/powerpoint/2010/main" val="64440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 Population based survival of teenagers and young adults, aged 15-24 years, diagnosed with lymphoid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lymphoid leukaemias in the UK between 1997 and 2016.  There are four curves, one each for diagnosis periods 1997 to 2001, 2002 to 2006, 2007 to 2011 and 2012 to 2016.  ">
            <a:extLst>
              <a:ext uri="{FF2B5EF4-FFF2-40B4-BE49-F238E27FC236}">
                <a16:creationId xmlns:a16="http://schemas.microsoft.com/office/drawing/2014/main" id="{62888C99-D536-4AFE-9317-551398D99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844940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39: Population based survival of teenagers and young adults, aged 15-24 years, diagnosed with meningiomas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1" name="Content Placeholder 10" descr="Chart shows survival curves for teenagers and young adults (aged 15 to 24 years) diagnosed with meningiomas in the UK between 1997 and 2016.  There are two curves, one each for diagnosis periods 1997 to 2006 and 2007 to 2016.">
            <a:extLst>
              <a:ext uri="{FF2B5EF4-FFF2-40B4-BE49-F238E27FC236}">
                <a16:creationId xmlns:a16="http://schemas.microsoft.com/office/drawing/2014/main" id="{975235ED-701D-4606-874B-59DFE4FDA1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32856"/>
            <a:ext cx="8029575" cy="3878693"/>
          </a:xfrm>
        </p:spPr>
      </p:pic>
    </p:spTree>
    <p:extLst>
      <p:ext uri="{BB962C8B-B14F-4D97-AF65-F5344CB8AC3E}">
        <p14:creationId xmlns:p14="http://schemas.microsoft.com/office/powerpoint/2010/main" val="386647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40: Population based survival of teenagers and young adults, aged 15-24 years, diagnosed with unspecified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un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00CA20E1-CA9D-4DF7-9987-B5B9B83199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16832"/>
            <a:ext cx="8029575" cy="3878693"/>
          </a:xfrm>
        </p:spPr>
      </p:pic>
    </p:spTree>
    <p:extLst>
      <p:ext uri="{BB962C8B-B14F-4D97-AF65-F5344CB8AC3E}">
        <p14:creationId xmlns:p14="http://schemas.microsoft.com/office/powerpoint/2010/main" val="4088233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41: Population based survival of teenagers and young adults, aged 15-24 years, diagnosed with brain stem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brain stem gliomas in the UK between 1997 and 2016.  There are two curves, one each for diagnosis periods 1997 to 2006 and 2007 to 2016.">
            <a:extLst>
              <a:ext uri="{FF2B5EF4-FFF2-40B4-BE49-F238E27FC236}">
                <a16:creationId xmlns:a16="http://schemas.microsoft.com/office/drawing/2014/main" id="{AB217641-3717-4E3E-9D89-1C69B7B17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93" y="1844824"/>
            <a:ext cx="8029575" cy="3878693"/>
          </a:xfrm>
        </p:spPr>
      </p:pic>
    </p:spTree>
    <p:extLst>
      <p:ext uri="{BB962C8B-B14F-4D97-AF65-F5344CB8AC3E}">
        <p14:creationId xmlns:p14="http://schemas.microsoft.com/office/powerpoint/2010/main" val="1584098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42: Population based survival of teenagers and young adults, aged 15-24 years, diagnosed with neuroblastoma and other peripheral nervous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neuroblastoma and other peripheral nervous cell tumours in the UK between 1997 and 2016.  There are two curves, one each for diagnosis periods 1997 to 2006 and 2007 to 2016.">
            <a:extLst>
              <a:ext uri="{FF2B5EF4-FFF2-40B4-BE49-F238E27FC236}">
                <a16:creationId xmlns:a16="http://schemas.microsoft.com/office/drawing/2014/main" id="{2EE9250A-87B4-45E1-A624-BD22DDBEC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58644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43: Population based survival of teenagers and young adults, aged 15-24 years, diagnosed with other peripheral nervous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peripheral nervous cell tumours in the UK between 1997 and 2016.  There is one curve for the diagnosis period 1997 to 2016.">
            <a:extLst>
              <a:ext uri="{FF2B5EF4-FFF2-40B4-BE49-F238E27FC236}">
                <a16:creationId xmlns:a16="http://schemas.microsoft.com/office/drawing/2014/main" id="{DB7AF69D-8B25-467A-9325-51BD4F762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033" y="1854563"/>
            <a:ext cx="8029575" cy="3878693"/>
          </a:xfrm>
        </p:spPr>
      </p:pic>
    </p:spTree>
    <p:extLst>
      <p:ext uri="{BB962C8B-B14F-4D97-AF65-F5344CB8AC3E}">
        <p14:creationId xmlns:p14="http://schemas.microsoft.com/office/powerpoint/2010/main" val="1625309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44: Population based survival of teenagers and young adults, aged 15-24 years, diagnosed with renal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renal tumours in the UK between 1997 and 2016.  There are four curves, one each for diagnosis periods 1997 to 2001, 2002 to 2006, 2007 to 2011 and 2012 to 2016.  ">
            <a:extLst>
              <a:ext uri="{FF2B5EF4-FFF2-40B4-BE49-F238E27FC236}">
                <a16:creationId xmlns:a16="http://schemas.microsoft.com/office/drawing/2014/main" id="{7F39744D-06EF-46C9-B5E7-06DCB04C7C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828026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45: Population based survival of teenagers and young adults, aged 15-24 years, diagnosed with renal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renal carcinomas  in the UK between 1997 and 2016.  There are four curves, one each for diagnosis periods 1997 to 2001, 2002 to 2006, 2007 to 2011 and 2012 to 2016.  ">
            <a:extLst>
              <a:ext uri="{FF2B5EF4-FFF2-40B4-BE49-F238E27FC236}">
                <a16:creationId xmlns:a16="http://schemas.microsoft.com/office/drawing/2014/main" id="{9E649FA7-8EC8-4A15-821D-7142D5388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303206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46: Population based survival of teenagers and young adults, aged 15-24 years, diagnosed with hepatic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hepatic tumours in the UK between 1997 and 2016.  There are four curves, one each for diagnosis periods 1997 to 2001, 2002 to 2006, 2007 to 2011 and 2012 to 2016.  ">
            <a:extLst>
              <a:ext uri="{FF2B5EF4-FFF2-40B4-BE49-F238E27FC236}">
                <a16:creationId xmlns:a16="http://schemas.microsoft.com/office/drawing/2014/main" id="{F8AB636B-4215-483D-A2D1-08609D78D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36102"/>
            <a:ext cx="8029575" cy="3878693"/>
          </a:xfrm>
        </p:spPr>
      </p:pic>
    </p:spTree>
    <p:extLst>
      <p:ext uri="{BB962C8B-B14F-4D97-AF65-F5344CB8AC3E}">
        <p14:creationId xmlns:p14="http://schemas.microsoft.com/office/powerpoint/2010/main" val="3693088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47: Population based survival of teenagers and young adults, aged 15-24 years, diagnosed with hepatic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hepatic carcinomas in the UK between 1997 and 2016.  There are two curves, one each for diagnosis periods 1997 to 2006 and 2007 to 2016.">
            <a:extLst>
              <a:ext uri="{FF2B5EF4-FFF2-40B4-BE49-F238E27FC236}">
                <a16:creationId xmlns:a16="http://schemas.microsoft.com/office/drawing/2014/main" id="{A3AB6B7E-3EC1-4736-B7DB-A4CA816D0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739930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48: Population based survival of teenagers and young adults, aged 15-24 years, diagnosed with malignant bone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malignant bone tumours in the UK between 1997 and 2016.  There are four curves, one each for diagnosis periods 1997 to 2001, 2002 to 2006, 2007 to 2011 and 2012 to 2016.  ">
            <a:extLst>
              <a:ext uri="{FF2B5EF4-FFF2-40B4-BE49-F238E27FC236}">
                <a16:creationId xmlns:a16="http://schemas.microsoft.com/office/drawing/2014/main" id="{A9A0A3DD-210F-43CE-9E0C-40D237B0B4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127" y="1844824"/>
            <a:ext cx="8029575" cy="3878693"/>
          </a:xfrm>
        </p:spPr>
      </p:pic>
    </p:spTree>
    <p:extLst>
      <p:ext uri="{BB962C8B-B14F-4D97-AF65-F5344CB8AC3E}">
        <p14:creationId xmlns:p14="http://schemas.microsoft.com/office/powerpoint/2010/main" val="195779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 Population based survival of teenagers and young adults, aged 15-24 years, diagnosed with precursor 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5" name="Content Placeholder 14" descr="Chart shows survival curves for teenagers and young adults (aged 15 to 24 years) diagnosed with precursor cell leukaemias in the UK between 1997 and 2016.  There are four curves, one each for diagnosis periods 1997 to 2001, 2002 to 2006, 2007 to 2011 and 2012 to 2016.  ">
            <a:extLst>
              <a:ext uri="{FF2B5EF4-FFF2-40B4-BE49-F238E27FC236}">
                <a16:creationId xmlns:a16="http://schemas.microsoft.com/office/drawing/2014/main" id="{54A7C3BC-483B-4F08-AAFC-6E6AD98D0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413314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49: Population based survival of teenagers and young adults, aged 15-24 years, diagnosed with osteosarcomas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steosarcomas in the UK between 1997 and 2016.  There are four curves, one each for diagnosis periods 1997 to 2001, 2002 to 2006, 2007 to 2011 and 2012 to 2016.  ">
            <a:extLst>
              <a:ext uri="{FF2B5EF4-FFF2-40B4-BE49-F238E27FC236}">
                <a16:creationId xmlns:a16="http://schemas.microsoft.com/office/drawing/2014/main" id="{101D1365-1E75-4CF8-98B6-C4A6AB6267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16024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50: Population based survival of teenagers and young adults, aged 15-24 years, diagnosed with chondrosarcomas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chondrosarcomas in the UK between 1997 and 2016.  There are two curves, one each for diagnosis periods 1997 to 2006 and 2007 to 2016.">
            <a:extLst>
              <a:ext uri="{FF2B5EF4-FFF2-40B4-BE49-F238E27FC236}">
                <a16:creationId xmlns:a16="http://schemas.microsoft.com/office/drawing/2014/main" id="{C8AF34DD-A015-4FDC-9A74-AD25B06FA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682832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51: Population based survival of teenagers and young adults, aged 15-24 years, diagnosed with Ewing tumour and related sarcoma of bone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Ewing tumour and related sarcoma of bone in the UK between 1997 and 2016.  There are four curves, one each for diagnosis periods 1997 to 2001, 2002 to 2006, 2007 to 2011 and 2012 to 2016.  ">
            <a:extLst>
              <a:ext uri="{FF2B5EF4-FFF2-40B4-BE49-F238E27FC236}">
                <a16:creationId xmlns:a16="http://schemas.microsoft.com/office/drawing/2014/main" id="{19C3F8CB-5727-45C3-A07A-15E1D7B44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604545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52: Population based survival of teenagers and young adults, aged 15-24 years, diagnosed with other specified malignant bone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specified malignant bone tumours in the UK between 1997 and 2016.  There are two curves, one each for diagnosis periods 1997 to 2006 and 2007 to 2016.">
            <a:extLst>
              <a:ext uri="{FF2B5EF4-FFF2-40B4-BE49-F238E27FC236}">
                <a16:creationId xmlns:a16="http://schemas.microsoft.com/office/drawing/2014/main" id="{868116F5-BF0B-449F-A552-EDFB9C0792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89949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53: Population based survival of teenagers and young adults, aged 15-24 years, diagnosed with unspecified malignant bone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unspecified malignant bone tumours in the UK between 1997 and 2016.  There is one curve for the diagnosis period 1997 to 2016.">
            <a:extLst>
              <a:ext uri="{FF2B5EF4-FFF2-40B4-BE49-F238E27FC236}">
                <a16:creationId xmlns:a16="http://schemas.microsoft.com/office/drawing/2014/main" id="{2696166A-684E-40B1-BDF0-D3C68BEEC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526687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54: Population based survival of teenagers and young adults, aged 15-24 years, diagnosed with soft tissue and other extraosseous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soft tissue and other extraosseous sarcomas in the UK between 1997 and 2016.  There are four curves, one each for diagnosis periods 1997 to 2001, 2002 to 2006, 2007 to 2011 and 2012 to 2016.  ">
            <a:extLst>
              <a:ext uri="{FF2B5EF4-FFF2-40B4-BE49-F238E27FC236}">
                <a16:creationId xmlns:a16="http://schemas.microsoft.com/office/drawing/2014/main" id="{EB18D68A-B5AD-4AE3-B589-B4E27E3543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774192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55: Population based survival of teenagers and young adults, aged 15-24 years, diagnosed with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rhabdomyosarcomas in the UK between 1997 and 2016.  There are four curves, one each for diagnosis periods 1997 to 2001, 2002 to 2006, 2007 to 2011 and 2012 to 2016.  ">
            <a:extLst>
              <a:ext uri="{FF2B5EF4-FFF2-40B4-BE49-F238E27FC236}">
                <a16:creationId xmlns:a16="http://schemas.microsoft.com/office/drawing/2014/main" id="{3355901D-78DD-4ACD-B7E3-B17106E58A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757" y="1844824"/>
            <a:ext cx="8029575" cy="3878693"/>
          </a:xfrm>
        </p:spPr>
      </p:pic>
    </p:spTree>
    <p:extLst>
      <p:ext uri="{BB962C8B-B14F-4D97-AF65-F5344CB8AC3E}">
        <p14:creationId xmlns:p14="http://schemas.microsoft.com/office/powerpoint/2010/main" val="1648109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56: Population based survival of teenagers and young adults, aged 15-24 years, diagnosed with embryonal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3" name="Content Placeholder 12" descr="Chart shows survival curves for teenagers and young adults (aged 15 to 24 years) diagnosed with embryonal rhabdomyosarcomas in the UK between 1997 and 2016.  There are two curves, one each for diagnosis periods 1997 to 2006 and 2007 to 2016.">
            <a:extLst>
              <a:ext uri="{FF2B5EF4-FFF2-40B4-BE49-F238E27FC236}">
                <a16:creationId xmlns:a16="http://schemas.microsoft.com/office/drawing/2014/main" id="{E3D05A47-97F9-4CAC-A2E3-FBD9373EF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991923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57: Population based survival of teenagers and young adults, aged 15-24 years, diagnosed with alveolar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alveolar rhabdomyosarcomas in the UK between 1997 and 2016.  There are two curves, one each for diagnosis periods 1997 to 2006 and 2007 to 2016.">
            <a:extLst>
              <a:ext uri="{FF2B5EF4-FFF2-40B4-BE49-F238E27FC236}">
                <a16:creationId xmlns:a16="http://schemas.microsoft.com/office/drawing/2014/main" id="{ADABBE14-697A-4143-A418-87D714DA0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873" y="1844824"/>
            <a:ext cx="8029575" cy="3878693"/>
          </a:xfrm>
        </p:spPr>
      </p:pic>
    </p:spTree>
    <p:extLst>
      <p:ext uri="{BB962C8B-B14F-4D97-AF65-F5344CB8AC3E}">
        <p14:creationId xmlns:p14="http://schemas.microsoft.com/office/powerpoint/2010/main" val="55515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58: Population based survival of teenagers and young adults, aged 15-24 years, diagnosed with other and unspecified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other and unspecified rhabdomyosarcomas in the UK between 1997 and 2016.  There are two curves, one each for diagnosis periods 1997 to 2006 and 2007 to 2016.">
            <a:extLst>
              <a:ext uri="{FF2B5EF4-FFF2-40B4-BE49-F238E27FC236}">
                <a16:creationId xmlns:a16="http://schemas.microsoft.com/office/drawing/2014/main" id="{063C4EF0-2636-48FF-B85B-48F772253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11761"/>
            <a:ext cx="8029575" cy="3878693"/>
          </a:xfrm>
        </p:spPr>
      </p:pic>
    </p:spTree>
    <p:extLst>
      <p:ext uri="{BB962C8B-B14F-4D97-AF65-F5344CB8AC3E}">
        <p14:creationId xmlns:p14="http://schemas.microsoft.com/office/powerpoint/2010/main" val="307557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 Population based survival of teenagers and young adults, aged 15-24 years, diagnosed with mature B-cell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ature B-cell leukaemias in the UK between 1997 and 2016.  There is one curve for the diagnosis period 1997 to 2016.">
            <a:extLst>
              <a:ext uri="{FF2B5EF4-FFF2-40B4-BE49-F238E27FC236}">
                <a16:creationId xmlns:a16="http://schemas.microsoft.com/office/drawing/2014/main" id="{818080C9-7FA2-4798-BED4-77A07663D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029575" cy="3878693"/>
          </a:xfrm>
        </p:spPr>
      </p:pic>
    </p:spTree>
    <p:extLst>
      <p:ext uri="{BB962C8B-B14F-4D97-AF65-F5344CB8AC3E}">
        <p14:creationId xmlns:p14="http://schemas.microsoft.com/office/powerpoint/2010/main" val="4217838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59: Population based survival of teenagers and young adults, aged 15-24 years, diagnosed with </a:t>
            </a:r>
            <a:r>
              <a:rPr lang="en-GB" sz="2000" dirty="0" err="1"/>
              <a:t>fibrosarcomas</a:t>
            </a:r>
            <a:r>
              <a:rPr lang="en-GB" sz="2000" dirty="0"/>
              <a:t>, peripheral nerve sheath tumours, and other fibrous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fibrosarcomas, peripheral nerve sheath tumours, and other fibrous neoplasms in the UK between 1997 and 2016.  There are four curves, one each for diagnosis periods 1997 to 2001, 2002 to 2006, 2007 to 2011 and 2012 to 2016.  ">
            <a:extLst>
              <a:ext uri="{FF2B5EF4-FFF2-40B4-BE49-F238E27FC236}">
                <a16:creationId xmlns:a16="http://schemas.microsoft.com/office/drawing/2014/main" id="{A18AA69B-9EDF-4AE8-BB38-BE1646AA7D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448" y="1844824"/>
            <a:ext cx="7921095" cy="3816423"/>
          </a:xfrm>
        </p:spPr>
      </p:pic>
    </p:spTree>
    <p:extLst>
      <p:ext uri="{BB962C8B-B14F-4D97-AF65-F5344CB8AC3E}">
        <p14:creationId xmlns:p14="http://schemas.microsoft.com/office/powerpoint/2010/main" val="3219444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60: Population based survival of teenagers and young adults, aged 15-24 years, diagnosed with fibroblastic and </a:t>
            </a:r>
            <a:r>
              <a:rPr lang="en-GB" sz="2000" dirty="0" err="1"/>
              <a:t>myofibroblastic</a:t>
            </a:r>
            <a:r>
              <a:rPr lang="en-GB" sz="2000" dirty="0"/>
              <a: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fibroblastic and myofibroblastic tumours in the UK between 1997 and 2016.  There are two curves, one each for diagnosis periods 1997 to 2006 and 2007 to 2016.">
            <a:extLst>
              <a:ext uri="{FF2B5EF4-FFF2-40B4-BE49-F238E27FC236}">
                <a16:creationId xmlns:a16="http://schemas.microsoft.com/office/drawing/2014/main" id="{3742F41E-2239-4103-86C6-523E0BD99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463100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61: Population based survival of teenagers and young adults, aged 15-24 years, diagnosed with nerve sheath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nerve sheath tumours in the UK between 1997 and 2016.  There are two curves, one each for diagnosis periods 1997 to 2006 and 2007 to 2016.">
            <a:extLst>
              <a:ext uri="{FF2B5EF4-FFF2-40B4-BE49-F238E27FC236}">
                <a16:creationId xmlns:a16="http://schemas.microsoft.com/office/drawing/2014/main" id="{21AF5526-A380-4F2A-B2A7-CFE44023F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3994054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62: Population based survival of teenagers and young adults, aged 15-24 years, diagnosed with Kaposi sarcoma and other specified soft tissue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Kaposi sarcoma and other specified soft tissue sarcomas  in the UK between 1997 and 2016.  There are four curves, one each for diagnosis periods 1997 to 2001, 2002 to 2006, 2007 to 2011 and 2012 to 2016.  ">
            <a:extLst>
              <a:ext uri="{FF2B5EF4-FFF2-40B4-BE49-F238E27FC236}">
                <a16:creationId xmlns:a16="http://schemas.microsoft.com/office/drawing/2014/main" id="{DAAED121-FD77-4757-A53B-83B7885A1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886065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63: Population based survival of teenagers and young adults, aged 15-24 years, diagnosed with extraosseous Ewing sarcoma family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extraosseous Ewing sarcoma family tumours in the UK between 1997 and 2016.  There are four curves, one each for diagnosis periods 1997 to 2001, 2002 to 2006, 2007 to 2011 and 2012 to 2016.  ">
            <a:extLst>
              <a:ext uri="{FF2B5EF4-FFF2-40B4-BE49-F238E27FC236}">
                <a16:creationId xmlns:a16="http://schemas.microsoft.com/office/drawing/2014/main" id="{8025E429-AAA1-41FA-9C31-CBAA01028C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672" y="1844824"/>
            <a:ext cx="8029575" cy="3878693"/>
          </a:xfrm>
        </p:spPr>
      </p:pic>
    </p:spTree>
    <p:extLst>
      <p:ext uri="{BB962C8B-B14F-4D97-AF65-F5344CB8AC3E}">
        <p14:creationId xmlns:p14="http://schemas.microsoft.com/office/powerpoint/2010/main" val="2009717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64: Population based survival of teenagers and young adults, aged 15-24 years, diagnosed with </a:t>
            </a:r>
            <a:r>
              <a:rPr lang="en-GB" sz="2000" dirty="0" err="1"/>
              <a:t>fibrohistiocytic</a:t>
            </a:r>
            <a:r>
              <a:rPr lang="en-GB" sz="2000" dirty="0"/>
              <a: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fibrohistiocytic tumours in the UK between 1997 and 2016.  There are two curves, one each for diagnosis periods 1997 to 2006 and 2007 to 2016.">
            <a:extLst>
              <a:ext uri="{FF2B5EF4-FFF2-40B4-BE49-F238E27FC236}">
                <a16:creationId xmlns:a16="http://schemas.microsoft.com/office/drawing/2014/main" id="{51DAC93A-68DE-4C54-A632-D80C435C6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27177"/>
            <a:ext cx="8029575" cy="3878693"/>
          </a:xfrm>
        </p:spPr>
      </p:pic>
    </p:spTree>
    <p:extLst>
      <p:ext uri="{BB962C8B-B14F-4D97-AF65-F5344CB8AC3E}">
        <p14:creationId xmlns:p14="http://schemas.microsoft.com/office/powerpoint/2010/main" val="2570806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65: Population based survival of teenagers and young adults, aged 15-24 years, diagnosed with synovial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3" name="Content Placeholder 12" descr="Chart shows survival curves for teenagers and young adults (aged 15 to 24 years) diagnosed with synovial sarcomas in the UK between 1997 and 2016.  There are two curves, one each for diagnosis periods 1997 to 2006 and 2007 to 2016.">
            <a:extLst>
              <a:ext uri="{FF2B5EF4-FFF2-40B4-BE49-F238E27FC236}">
                <a16:creationId xmlns:a16="http://schemas.microsoft.com/office/drawing/2014/main" id="{7CE7DB45-EB86-444D-BB97-B585CF0FA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469159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66: Population based survival of teenagers and young adults, aged 15-24 years, diagnosed with unspecified soft tissue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unspecified soft tissue sarcomas in the UK between 1997 and 2016.  There are four curves, one each for diagnosis periods 1997 to 2001, 2002 to 2006, 2007 to 2011 and 2012 to 2016.  ">
            <a:extLst>
              <a:ext uri="{FF2B5EF4-FFF2-40B4-BE49-F238E27FC236}">
                <a16:creationId xmlns:a16="http://schemas.microsoft.com/office/drawing/2014/main" id="{DC4B8042-ACB7-48E2-8D7E-709D4D9A8C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543481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67: Population based survival of teenagers and young adults, aged 15-24 years, diagnosed with Ewing sarcoma family of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Ewing sarcoma family of tumours in the UK between 1997 and 2016.  There are four curves, one each for diagnosis periods 1997 to 2001, 2002 to 2006, 2007 to 2011 and 2012 to 2016.  ">
            <a:extLst>
              <a:ext uri="{FF2B5EF4-FFF2-40B4-BE49-F238E27FC236}">
                <a16:creationId xmlns:a16="http://schemas.microsoft.com/office/drawing/2014/main" id="{B7CC79C0-BC6E-400D-9E15-79E8D73847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3242500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68: Population based survival of teenagers and young adults, aged 15-24 years, diagnosed with germ cell tumours, trophoblastic tumours, and neoplasms of gonads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germ cell tumours, trophoblastic tumours, and neoplasms of the gonads in the UK between 1997 and 2016.  There are four curves, one each for diagnosis periods 1997 to 2001, 2002 to 2006, 2007 to 2011 and 2012 to 2016.  ">
            <a:extLst>
              <a:ext uri="{FF2B5EF4-FFF2-40B4-BE49-F238E27FC236}">
                <a16:creationId xmlns:a16="http://schemas.microsoft.com/office/drawing/2014/main" id="{6C331EEA-696B-469C-A984-58107519F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295562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 Population based survival of teenagers and young adults, aged 15-24 years, diagnosed with acute myeloid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acute myeloid leukaemia in the UK between 1997 and 2016.  There are four curves, one each for diagnosis periods 1997 to 2001, 2002 to 2006, 2007 to 2011 and 2012 to 2016.  ">
            <a:extLst>
              <a:ext uri="{FF2B5EF4-FFF2-40B4-BE49-F238E27FC236}">
                <a16:creationId xmlns:a16="http://schemas.microsoft.com/office/drawing/2014/main" id="{23557A77-8097-4BD4-9391-7923C94F69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043" y="1847258"/>
            <a:ext cx="8029575" cy="3878693"/>
          </a:xfrm>
        </p:spPr>
      </p:pic>
    </p:spTree>
    <p:extLst>
      <p:ext uri="{BB962C8B-B14F-4D97-AF65-F5344CB8AC3E}">
        <p14:creationId xmlns:p14="http://schemas.microsoft.com/office/powerpoint/2010/main" val="3364417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69: Population based survival of teenagers and young adults, aged 15-24 years, diagnosed with intracranial and intraspinal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intracranial and intraspin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C67AFA14-5615-4148-B1F5-756E32807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76" y="1844824"/>
            <a:ext cx="8029575" cy="3878693"/>
          </a:xfrm>
        </p:spPr>
      </p:pic>
    </p:spTree>
    <p:extLst>
      <p:ext uri="{BB962C8B-B14F-4D97-AF65-F5344CB8AC3E}">
        <p14:creationId xmlns:p14="http://schemas.microsoft.com/office/powerpoint/2010/main" val="1423974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70: Population based survival of teenagers and young adults, aged 15-24 years, diagnosed with CNS germinoma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NS germinoma in the UK between 1997 and 2016.  There are four curves, one each for diagnosis periods 1997 to 2001, 2002 to 2006, 2007 to 2011 and 2012 to 2016.  ">
            <a:extLst>
              <a:ext uri="{FF2B5EF4-FFF2-40B4-BE49-F238E27FC236}">
                <a16:creationId xmlns:a16="http://schemas.microsoft.com/office/drawing/2014/main" id="{33B45395-9474-4268-BC05-BEDF7F3B6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539913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71: Population based survival of teenagers and young adults, aged 15-24 years, diagnosed with CNS non-germinoma germ cell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CNS non-germinoma germ cell tumours in the UK between 1997 and 2016.  There is one curve for the diagnosis period 1997 to 2016.  ">
            <a:extLst>
              <a:ext uri="{FF2B5EF4-FFF2-40B4-BE49-F238E27FC236}">
                <a16:creationId xmlns:a16="http://schemas.microsoft.com/office/drawing/2014/main" id="{8ECE343B-7615-4E00-B46B-4A93679B67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3733350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72: Population based survival of teenagers and young adults, aged 15-24 years, diagnosed with malignant extracranial and extragonadal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malignant extracranial and extragonadal germ cell tumours in the UK between 1997 and 2016.  There are two curves, one each for diagnosis periods 1997 to 2006 and 2007 to 2016.">
            <a:extLst>
              <a:ext uri="{FF2B5EF4-FFF2-40B4-BE49-F238E27FC236}">
                <a16:creationId xmlns:a16="http://schemas.microsoft.com/office/drawing/2014/main" id="{AA876040-BABF-4CC7-B002-CD1B268348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81054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73: Population based survival of teenagers and young adults, aged 15-24 years, diagnosed with malignant gonadal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malignant gonad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BB4A913D-8DA9-4293-9102-2EEE8C369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67" y="1844824"/>
            <a:ext cx="8029575" cy="3878693"/>
          </a:xfrm>
        </p:spPr>
      </p:pic>
    </p:spTree>
    <p:extLst>
      <p:ext uri="{BB962C8B-B14F-4D97-AF65-F5344CB8AC3E}">
        <p14:creationId xmlns:p14="http://schemas.microsoft.com/office/powerpoint/2010/main" val="3755885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74: Population based survival of teenagers and young adults, aged 15-24 years, diagnosed with gonadal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gonadal carcinomas in the UK between 1997 and 2016.  There are four curves, one each for diagnosis periods 1997 to 2001, 2002 to 2006, 2007 to 2011 and 2012 to 2016.  ">
            <a:extLst>
              <a:ext uri="{FF2B5EF4-FFF2-40B4-BE49-F238E27FC236}">
                <a16:creationId xmlns:a16="http://schemas.microsoft.com/office/drawing/2014/main" id="{53C62D48-48AA-4893-BA77-29398F71A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2999"/>
            <a:ext cx="8029575" cy="3878693"/>
          </a:xfrm>
        </p:spPr>
      </p:pic>
    </p:spTree>
    <p:extLst>
      <p:ext uri="{BB962C8B-B14F-4D97-AF65-F5344CB8AC3E}">
        <p14:creationId xmlns:p14="http://schemas.microsoft.com/office/powerpoint/2010/main" val="3954450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75: Population based survival of teenagers and young adults, aged 15-24 years, diagnosed with other and unspecified malignant gonadal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and unspecified malignant gonadal tumours in the UK between 1997 and 2016.  There are two curves, one each for diagnosis periods 1997 to 2006 and 2007 to 2016.">
            <a:extLst>
              <a:ext uri="{FF2B5EF4-FFF2-40B4-BE49-F238E27FC236}">
                <a16:creationId xmlns:a16="http://schemas.microsoft.com/office/drawing/2014/main" id="{08295284-4963-46D9-A703-BA6B814097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127" y="1844824"/>
            <a:ext cx="8029575" cy="3878693"/>
          </a:xfrm>
        </p:spPr>
      </p:pic>
    </p:spTree>
    <p:extLst>
      <p:ext uri="{BB962C8B-B14F-4D97-AF65-F5344CB8AC3E}">
        <p14:creationId xmlns:p14="http://schemas.microsoft.com/office/powerpoint/2010/main" val="3056554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76: Population based survival of teenagers and young adults, aged 15-24 years, diagnosed with other malignant epithelial neoplasms and malignant melanomas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malignant epithelial neoplasms and malignant melanomas in the UK between 1997 and 2016.  There are four curves, one each for diagnosis periods 1997 to 2001, 2002 to 2006, 2007 to 2011 and 2012 to 2016.  ">
            <a:extLst>
              <a:ext uri="{FF2B5EF4-FFF2-40B4-BE49-F238E27FC236}">
                <a16:creationId xmlns:a16="http://schemas.microsoft.com/office/drawing/2014/main" id="{8EC771FD-E23C-427A-BA27-036E3845E3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015" y="1842999"/>
            <a:ext cx="8029575" cy="3878693"/>
          </a:xfrm>
        </p:spPr>
      </p:pic>
    </p:spTree>
    <p:extLst>
      <p:ext uri="{BB962C8B-B14F-4D97-AF65-F5344CB8AC3E}">
        <p14:creationId xmlns:p14="http://schemas.microsoft.com/office/powerpoint/2010/main" val="29177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77: Population based survival of teenagers and young adults, aged 15-24 years, diagnosed with carcinomas of bladder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carcinomas of bladder in the UK between 1997 and 2016.  There is one curve for the diagnosis period 1997 to 2016.">
            <a:extLst>
              <a:ext uri="{FF2B5EF4-FFF2-40B4-BE49-F238E27FC236}">
                <a16:creationId xmlns:a16="http://schemas.microsoft.com/office/drawing/2014/main" id="{43065E33-1B2F-4C8D-88CE-6D8BDA2C5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179" y="1844824"/>
            <a:ext cx="8029575" cy="3878693"/>
          </a:xfrm>
        </p:spPr>
      </p:pic>
    </p:spTree>
    <p:extLst>
      <p:ext uri="{BB962C8B-B14F-4D97-AF65-F5344CB8AC3E}">
        <p14:creationId xmlns:p14="http://schemas.microsoft.com/office/powerpoint/2010/main" val="908252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78: Population based survival of teenagers and young adults, aged 15-24 years, diagnosed with carcinomas of breast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carcinomas of breast  in the UK between 1997 and 2016.  There are four curves, one each for diagnosis periods 1997 to 2001, 2002 to 2006, 2007 to 2011 and 2012 to 2016.  ">
            <a:extLst>
              <a:ext uri="{FF2B5EF4-FFF2-40B4-BE49-F238E27FC236}">
                <a16:creationId xmlns:a16="http://schemas.microsoft.com/office/drawing/2014/main" id="{B0F2BCC5-0E03-44EB-86EA-D3F86A80A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75879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 Population based survival of teenagers and young adults, aged 15-24 years, diagnosed with chronic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chronic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797CB68B-A623-47B8-8972-EECFB3BC4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64" y="1830828"/>
            <a:ext cx="8029575" cy="3878693"/>
          </a:xfrm>
        </p:spPr>
      </p:pic>
    </p:spTree>
    <p:extLst>
      <p:ext uri="{BB962C8B-B14F-4D97-AF65-F5344CB8AC3E}">
        <p14:creationId xmlns:p14="http://schemas.microsoft.com/office/powerpoint/2010/main" val="9956853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79: Population based survival of teenagers and young adults, aged 15-24 years, diagnosed with carcinoma of the cervix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carcinomas of cervix uteri in the UK between 1997 and 2016.  There are four curves, one each for diagnosis periods 1997 to 2001, 2002 to 2006, 2007 to 2011 and 2012 to 2016.  ">
            <a:extLst>
              <a:ext uri="{FF2B5EF4-FFF2-40B4-BE49-F238E27FC236}">
                <a16:creationId xmlns:a16="http://schemas.microsoft.com/office/drawing/2014/main" id="{26080C5B-872B-4F83-AC9D-AC2EAC630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829432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80: Population based survival of teenagers and young adults, aged 15-24 years, diagnosed with colorectal carcinoma (excl. appendix)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colorectal carcinoma (excluding appendix) in the UK between 1997 and 2016.  There are four curves, one each for diagnosis periods 1997 to 2001, 2002 to 2006, 2007 to 2011 and 2012 to 2016.  ">
            <a:extLst>
              <a:ext uri="{FF2B5EF4-FFF2-40B4-BE49-F238E27FC236}">
                <a16:creationId xmlns:a16="http://schemas.microsoft.com/office/drawing/2014/main" id="{0B4EAEED-24EE-41DB-8C57-40D0C2C36C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343125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81: Population based survival of teenagers and young adults, aged 15-24 years, diagnosed with malignant melanoma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malignant melanoma in the UK between 1997 and 2016.  There are four curves, one each for diagnosis periods 1997 to 2001, 2002 to 2006, 2007 to 2011 and 2012 to 2016.  ">
            <a:extLst>
              <a:ext uri="{FF2B5EF4-FFF2-40B4-BE49-F238E27FC236}">
                <a16:creationId xmlns:a16="http://schemas.microsoft.com/office/drawing/2014/main" id="{526AC2C2-4113-4479-9056-79BD3E2EC4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17644"/>
            <a:ext cx="8029575" cy="3878693"/>
          </a:xfrm>
        </p:spPr>
      </p:pic>
    </p:spTree>
    <p:extLst>
      <p:ext uri="{BB962C8B-B14F-4D97-AF65-F5344CB8AC3E}">
        <p14:creationId xmlns:p14="http://schemas.microsoft.com/office/powerpoint/2010/main" val="2577950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82: Population based survival of teenagers and young adults, aged 15-24 years, diagnosed with nasopharyngeal carcinoma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nasopharyngeal carcinoma in the UK between 1997 and 2016.  There are two curves, one each for diagnosis periods 1997 to 2006 and 2007 to 2016.">
            <a:extLst>
              <a:ext uri="{FF2B5EF4-FFF2-40B4-BE49-F238E27FC236}">
                <a16:creationId xmlns:a16="http://schemas.microsoft.com/office/drawing/2014/main" id="{57CA2221-1014-48FB-A941-5BA23C4534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045056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83: Population based survival of teenagers and young adults, aged 15-24 years, diagnosed with other head and neck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other head and neck carcinomas in the UK between 1997 and 2016.  There are four curves, one each for diagnosis periods 1997 to 2001, 2002 to 2006, 2007 to 2011 and 2012 to 2016.  ">
            <a:extLst>
              <a:ext uri="{FF2B5EF4-FFF2-40B4-BE49-F238E27FC236}">
                <a16:creationId xmlns:a16="http://schemas.microsoft.com/office/drawing/2014/main" id="{205BDA1C-4B78-482F-9525-0BC9D42F5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6771970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84: Population based survival of teenagers and young adults, aged 15-24 years, diagnosed with carcinomas of other specified sites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arcinomas of other specified sites in the UK between 1997 and 2016.  There are two curves, one each for diagnosis periods 1997 to 2006 and 2007 to 2016.">
            <a:extLst>
              <a:ext uri="{FF2B5EF4-FFF2-40B4-BE49-F238E27FC236}">
                <a16:creationId xmlns:a16="http://schemas.microsoft.com/office/drawing/2014/main" id="{B4F5003C-EAF0-4C2F-BFA0-15960EFE9F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267" y="1844824"/>
            <a:ext cx="8029575" cy="3878693"/>
          </a:xfrm>
        </p:spPr>
      </p:pic>
    </p:spTree>
    <p:extLst>
      <p:ext uri="{BB962C8B-B14F-4D97-AF65-F5344CB8AC3E}">
        <p14:creationId xmlns:p14="http://schemas.microsoft.com/office/powerpoint/2010/main" val="270387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85: Population based survival of teenagers and young adults, aged 15-24 years, diagnosed with pancreatic carcinoma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pancreatic carcinoma in the UK between 1997 and 2016.  There is one curve for the diagnosis period 1997 to 2016.">
            <a:extLst>
              <a:ext uri="{FF2B5EF4-FFF2-40B4-BE49-F238E27FC236}">
                <a16:creationId xmlns:a16="http://schemas.microsoft.com/office/drawing/2014/main" id="{F9655CE7-7BEB-426C-9A04-39ABF1B70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54563"/>
            <a:ext cx="8029575" cy="3878693"/>
          </a:xfrm>
        </p:spPr>
      </p:pic>
    </p:spTree>
    <p:extLst>
      <p:ext uri="{BB962C8B-B14F-4D97-AF65-F5344CB8AC3E}">
        <p14:creationId xmlns:p14="http://schemas.microsoft.com/office/powerpoint/2010/main" val="1876421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86: Population based survival of teenagers and young adults, aged 15-24 years, diagnosed with salivary carcinoma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salivary carcinoma in the UK between 1997 and 2016.  There are four curves, one each for diagnosis periods 1997 to 2001, 2002 to 2006, 2007 to 2011 and 2012 to 2016.  ">
            <a:extLst>
              <a:ext uri="{FF2B5EF4-FFF2-40B4-BE49-F238E27FC236}">
                <a16:creationId xmlns:a16="http://schemas.microsoft.com/office/drawing/2014/main" id="{82BE7F48-D58F-422A-83B1-3EE512461C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127" y="1844824"/>
            <a:ext cx="8029575" cy="3878693"/>
          </a:xfrm>
        </p:spPr>
      </p:pic>
    </p:spTree>
    <p:extLst>
      <p:ext uri="{BB962C8B-B14F-4D97-AF65-F5344CB8AC3E}">
        <p14:creationId xmlns:p14="http://schemas.microsoft.com/office/powerpoint/2010/main" val="1369748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87: Population based survival of teenagers and young adults, aged 15-24 years, diagnosed with skin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skin carcinomas in the UK between 1997 and 2016. There are four curves, one each for diagnosis periods 1997 to 2001, 2002 to 2006, 2007 to 2011 and 2012 to 2016.  ">
            <a:extLst>
              <a:ext uri="{FF2B5EF4-FFF2-40B4-BE49-F238E27FC236}">
                <a16:creationId xmlns:a16="http://schemas.microsoft.com/office/drawing/2014/main" id="{92FAE92B-DC39-481B-82F0-07C2FC65AE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050228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88: Population based survival of teenagers and young adults, aged 15-24 years, diagnosed with stomach and upper GI carcinoma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6" name="Content Placeholder 5" descr="Chart shows survival curves for teenagers and young adults (aged 15 to 24 years) diagnosed with stomach and upper GI carcinoma in the UK between 1997 and 2016.  There are four curves, one each for diagnosis periods 1997 to 2001, 2002 to 2006, 2007 to 2011 and 2012 to 2016.  ">
            <a:extLst>
              <a:ext uri="{FF2B5EF4-FFF2-40B4-BE49-F238E27FC236}">
                <a16:creationId xmlns:a16="http://schemas.microsoft.com/office/drawing/2014/main" id="{64A9EFF9-83D0-4BF7-AFFA-67159C336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3465"/>
            <a:ext cx="8029575" cy="3878693"/>
          </a:xfrm>
        </p:spPr>
      </p:pic>
    </p:spTree>
    <p:extLst>
      <p:ext uri="{BB962C8B-B14F-4D97-AF65-F5344CB8AC3E}">
        <p14:creationId xmlns:p14="http://schemas.microsoft.com/office/powerpoint/2010/main" val="297273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 Population based survival of teenagers and young adults, aged 15-24 years, diagnosed with chronic myeloid leukaemia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chronic myeloid leukaemia in the UK between 1997 and 2016.  There are four curves, one each for diagnosis periods 1997 to 2001, 2002 to 2006, 2007 to 2011 and 2012 to 2016.  ">
            <a:extLst>
              <a:ext uri="{FF2B5EF4-FFF2-40B4-BE49-F238E27FC236}">
                <a16:creationId xmlns:a16="http://schemas.microsoft.com/office/drawing/2014/main" id="{A723A0E8-27AA-4734-A502-08FFF31DE6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260" y="1844824"/>
            <a:ext cx="8029575" cy="3878693"/>
          </a:xfrm>
        </p:spPr>
      </p:pic>
    </p:spTree>
    <p:extLst>
      <p:ext uri="{BB962C8B-B14F-4D97-AF65-F5344CB8AC3E}">
        <p14:creationId xmlns:p14="http://schemas.microsoft.com/office/powerpoint/2010/main" val="14662519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89: Population based survival of teenagers and young adults, aged 15-24 years, diagnosed with thyroid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thyroid carcinomas in the UK between 1997 and 2016.  There are four curves, one each for diagnosis periods 1997 to 2001, 2002 to 2006, 2007 to 2011 and 2012 to 2016.  ">
            <a:extLst>
              <a:ext uri="{FF2B5EF4-FFF2-40B4-BE49-F238E27FC236}">
                <a16:creationId xmlns:a16="http://schemas.microsoft.com/office/drawing/2014/main" id="{A4FA5F20-E339-4B7F-8227-C353825566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626" y="1844824"/>
            <a:ext cx="8029575" cy="3878693"/>
          </a:xfrm>
        </p:spPr>
      </p:pic>
    </p:spTree>
    <p:extLst>
      <p:ext uri="{BB962C8B-B14F-4D97-AF65-F5344CB8AC3E}">
        <p14:creationId xmlns:p14="http://schemas.microsoft.com/office/powerpoint/2010/main" val="4121336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90: Population based survival of teenagers and young adults, aged 15-24 years, diagnosed with carcinomas of trachea, bronchus and lung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arcinomas of trachea, bronchus and lung in the UK between 1997 and 2016.  There are four curves, one each for diagnosis periods 1997 to 2001, 2002 to 2006, 2007 to 2011 and 2012 to 2016.  ">
            <a:extLst>
              <a:ext uri="{FF2B5EF4-FFF2-40B4-BE49-F238E27FC236}">
                <a16:creationId xmlns:a16="http://schemas.microsoft.com/office/drawing/2014/main" id="{25E0C8F5-AA3D-4231-A38D-0D4EE795C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2458038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91: Population based survival of teenagers and young adults, aged 15-24 years, diagnosed with carcinomas of trachea, bronchus and lung (neuroendocrine)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arcinomas of trachea, bronchus and lung (neuroendocrine) in the UK between 1997 and 2016.  There are two curves, one each for diagnosis periods 1997 to 2006 and 2007 to 2016.">
            <a:extLst>
              <a:ext uri="{FF2B5EF4-FFF2-40B4-BE49-F238E27FC236}">
                <a16:creationId xmlns:a16="http://schemas.microsoft.com/office/drawing/2014/main" id="{9B863D2C-BFDD-4586-8E87-7519BC941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8342596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92: Population based survival of teenagers and young adults, aged 15-24 years, diagnosed with carcinomas of trachea, bronchus and lung (other)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arcinomas of trachea, bronchus and lung (other) in the UK between 1997 and 2016.  There is one curve for the diagnosis period 1997 to 2016.">
            <a:extLst>
              <a:ext uri="{FF2B5EF4-FFF2-40B4-BE49-F238E27FC236}">
                <a16:creationId xmlns:a16="http://schemas.microsoft.com/office/drawing/2014/main" id="{3B10D368-0C2E-41EC-801E-70CBD96B15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584490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93: Population based survival of teenagers and young adults, aged 15-24 years, diagnosed with carcinomas of unspecified site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teenagers and young adults (aged 15 to 24 years) diagnosed with carcinomas of unspecified site in the UK between 1997 and 2016.  There are two curves, one each for diagnosis periods 1997 to 2006 and 2007 to 2016.">
            <a:extLst>
              <a:ext uri="{FF2B5EF4-FFF2-40B4-BE49-F238E27FC236}">
                <a16:creationId xmlns:a16="http://schemas.microsoft.com/office/drawing/2014/main" id="{39311615-4737-4134-9AB9-100FC0B2A4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1906516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94: Population based survival of teenagers and young adults, aged 15-24 years, diagnosed with other and unspecified malignant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and unspecified malignant neoplasms in the UK between 1997 and 2016.  There are four curves, one each for diagnosis periods 1997 to 2001, 2002 to 2006, 2007 to 2011 and 2012 to 2016.  ">
            <a:extLst>
              <a:ext uri="{FF2B5EF4-FFF2-40B4-BE49-F238E27FC236}">
                <a16:creationId xmlns:a16="http://schemas.microsoft.com/office/drawing/2014/main" id="{13681FE0-DE25-4E4C-A5F9-5FB61DF28E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3879316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95: Population based survival of teenagers and young adults, aged 15-24 years, diagnosed with other specified malignant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specified malignant neoplasms in the UK between 1997 and 2016.  There is one curve for the diagnosis period 1997 to 2016.">
            <a:extLst>
              <a:ext uri="{FF2B5EF4-FFF2-40B4-BE49-F238E27FC236}">
                <a16:creationId xmlns:a16="http://schemas.microsoft.com/office/drawing/2014/main" id="{34650C78-0118-4EED-B34D-E8CA5AB142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678528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96: Population based survival of teenagers and young adults, aged 15-24 years, diagnosed with other unspecified malignant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teenagers and young adults (aged 15 to 24 years) diagnosed with other unspecified malignant tumours in the UK between 1997 and 2016.  There are four curves, one each for diagnosis periods 1997 to 2001, 2002 to 2006, 2007 to 2011 and 2012 to 2016.  ">
            <a:extLst>
              <a:ext uri="{FF2B5EF4-FFF2-40B4-BE49-F238E27FC236}">
                <a16:creationId xmlns:a16="http://schemas.microsoft.com/office/drawing/2014/main" id="{4897F433-B1E2-416F-8E0F-F004093385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137911058"/>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2.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A3BD5-90C3-4BC2-94B6-F5B6FAEAFE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2267</TotalTime>
  <Words>7517</Words>
  <Application>Microsoft Office PowerPoint</Application>
  <PresentationFormat>On-screen Show (4:3)</PresentationFormat>
  <Paragraphs>387</Paragraphs>
  <Slides>97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Arial</vt:lpstr>
      <vt:lpstr>Calibri</vt:lpstr>
      <vt:lpstr>Office Theme</vt:lpstr>
      <vt:lpstr>Appendix C:  UK Children, teenagers and young adults cancer statistics report 2021</vt:lpstr>
      <vt:lpstr>Figure 1: Population based survival of teenagers and young adults, aged 15-24 years, diagnosed with cancer in the UK between 1997 and 2016.</vt:lpstr>
      <vt:lpstr>Figure 2: Population based survival of teenagers and young adults, aged 15-24 years, diagnosed with leukaemias, myeloproliferative diseases, and myelodysplastic diseases in the UK between 1997 and 2016.</vt:lpstr>
      <vt:lpstr>Figure 3: Population based survival of teenagers and young adults, aged 15-24 years, diagnosed with lymphoid leukaemias in the UK between 1997 and 2016.</vt:lpstr>
      <vt:lpstr>Figure 4: Population based survival of teenagers and young adults, aged 15-24 years, diagnosed with precursor cell leukaemias in the UK between 1997 and 2016.</vt:lpstr>
      <vt:lpstr>Figure 5: Population based survival of teenagers and young adults, aged 15-24 years, diagnosed with mature B-cell leukaemias in the UK between 1997 and 2016.</vt:lpstr>
      <vt:lpstr>Figure 6: Population based survival of teenagers and young adults, aged 15-24 years, diagnosed with acute myeloid leukaemias in the UK between 1997 and 2016.</vt:lpstr>
      <vt:lpstr>Figure 7: Population based survival of teenagers and young adults, aged 15-24 years, diagnosed with chronic myeloproliferative diseases in the UK between 1997 and 2016.</vt:lpstr>
      <vt:lpstr>Figure 8: Population based survival of teenagers and young adults, aged 15-24 years, diagnosed with chronic myeloid leukaemia in the UK between 1997 and 2016.</vt:lpstr>
      <vt:lpstr>Figure 9: Population based survival of teenagers and young adults, aged 15-24 years, diagnosed with other chronic myeloproliferative diseases in the UK between 1997 and 2016.</vt:lpstr>
      <vt:lpstr>Figure 10: Population based survival of teenagers and young adults, aged 15-24 years, diagnosed with myelodysplastic syndrome and other myeloproliferative diseases in the UK between 1997 and 2016.</vt:lpstr>
      <vt:lpstr>Figure 11: Population based survival of teenagers and young adults, aged 15-24 years, diagnosed with myelodysplastic syndrome in the UK between 1997 and 2016.</vt:lpstr>
      <vt:lpstr>Figure 12: Population based survival of teenagers and young adults, aged 15-24 years, diagnosed with unspecified and other specified leukaemias in the UK between 1997 and 2016.</vt:lpstr>
      <vt:lpstr>Figure 13: Population based survival of teenagers and young adults, aged 15-24 years, diagnosed with lymphomas and reticuloendothelial neoplasms in the UK between 1997 and 2016.</vt:lpstr>
      <vt:lpstr>Figure 14: Population based survival of teenagers and young adults, aged 15-24 years, diagnosed with Hodgkin lymphoma in the UK between 1997 and 2016.</vt:lpstr>
      <vt:lpstr>Figure 15: Population based survival of teenagers and young adults, aged 15-24 years, diagnosed with precursor cell lymphomas in the UK between 1997 and 2016.</vt:lpstr>
      <vt:lpstr>Figure 16: Population based survival of teenagers and young adults, aged 15-24 years, diagnosed with mature B-cell lymphoma (excl. Burkitt lymphoma) in the UK between 1997 and 2016.</vt:lpstr>
      <vt:lpstr>Figure 17: Population based survival of teenagers and young adults, aged 15-24 years, diagnosed with mature T-cell and NK-cell lymphomas in the UK between 1997 and 2016.</vt:lpstr>
      <vt:lpstr>Figure 18: Population based survival of teenagers and young adults, aged 15-24 years, diagnosed with non-Hodgkin lymphomas, NOS, in the UK between 1997 and 2016.</vt:lpstr>
      <vt:lpstr>Figure 19: Population based survival of teenagers and young adults, aged 15-24 years, diagnosed with non-Hodgkin lymphoma (incl. Burkitt lymphoma) in the UK between 1997 and 2016.</vt:lpstr>
      <vt:lpstr>Figure 20: Population based survival of teenagers and young adults, aged 15-24 years, diagnosed with Burkitt lymphoma in the UK between 1997 and 2016.</vt:lpstr>
      <vt:lpstr>Figure 21: Population based survival of teenagers and young adults, aged 15-24 years, diagnosed with unspecified lymphomas in the UK between 1997 and 2016.</vt:lpstr>
      <vt:lpstr>Figure 22: Population based survival of teenagers and young adults, aged 15-24 years, diagnosed with CNS and miscellaneous intracranial and intraspinal neoplasms in the UK between 1997 and 2016.</vt:lpstr>
      <vt:lpstr>Figure 23: Population based survival of teenagers and young adults, aged 15-24 years, diagnosed with ependymomas and choroid plexus tumour in the UK between 1997 and 2016.</vt:lpstr>
      <vt:lpstr>Figure 24: Population based survival of teenagers and young adults, aged 15-24 years, diagnosed with ependymomas in the UK between 1997 and 2016.</vt:lpstr>
      <vt:lpstr>Figure 25: Population based survival of teenagers and young adults, aged 15-24 years, diagnosed with astrocytomas in the UK between 1997 and 2016.</vt:lpstr>
      <vt:lpstr>Figure 26: Population based survival of teenagers and young adults, aged 15-24 years, diagnosed with pilocytic astrocytoma in the UK between 1997 and 2016.</vt:lpstr>
      <vt:lpstr>Figure 27: Population based survival of teenagers and young adults, aged 15-24 years, diagnosed with other astrocytomas in the UK between 1997 and 2016.</vt:lpstr>
      <vt:lpstr>Figure 28: Population based survival of teenagers and young adults, aged 15-24 years, diagnosed with intracranial and intraspinal embryonal tumours in the UK between 1997 and 2016.</vt:lpstr>
      <vt:lpstr>Figure 29: Population based survival of teenagers and young adults, aged 15-24 years, diagnosed with medulloblastoma in the UK between 1997 and 2016.</vt:lpstr>
      <vt:lpstr>Figure 30: Population based survival of teenagers and young adults, aged 15-24 years, diagnosed with CNS embryonal tumour, NOS, in the UK between 1997 and 2016.</vt:lpstr>
      <vt:lpstr>Figure 31: Population based survival of teenagers and young adults, aged 15-24 years, diagnosed with other gliomas in the UK between 1997 and 2016.</vt:lpstr>
      <vt:lpstr>Figure 32: Population based survival of teenagers and young adults, aged 15-24 years, diagnosed with oligodendrogliomas in the UK between 1997 and 2016.</vt:lpstr>
      <vt:lpstr>Figure 33: Population based survival of teenagers and young adults, aged 15-24 years, diagnosed with mixed and unspecified gliomas in the UK between 1997 and 2016.</vt:lpstr>
      <vt:lpstr>Figure 34: Population based survival of teenagers and young adults, aged 15-24 years, diagnosed with other specified intracranial and intraspinal neoplasms in the UK between 1997 and 2016.</vt:lpstr>
      <vt:lpstr>Figure 35: Population based survival of teenagers and young adults, aged 15-24 years, diagnosed with pituitary adenomas and carcinomas in the UK between 1997 and 2016.</vt:lpstr>
      <vt:lpstr>Figure 36: Population based survival of teenagers and young adults, aged 15-24 years, diagnosed with tumours of the sellar region (craniopharyngiomas) in the UK between 1997 and 2016.</vt:lpstr>
      <vt:lpstr>Figure 37: Population based survival of teenagers and young adults, aged 15-24 years, diagnosed with pineal parenchymal tumours in the UK between 1997 and 2016.</vt:lpstr>
      <vt:lpstr>Figure 38: Population based survival of teenagers and young adults, aged 15-24 years, diagnosed with neuronal and mixed neuronal glial tumours in the UK between 1997 and 2016.</vt:lpstr>
      <vt:lpstr>Figure 39: Population based survival of teenagers and young adults, aged 15-24 years, diagnosed with meningiomas in the UK between 1997 and 2016.</vt:lpstr>
      <vt:lpstr>Figure 40: Population based survival of teenagers and young adults, aged 15-24 years, diagnosed with unspecified intracranial and intraspinal neoplasms in the UK between 1997 and 2016.</vt:lpstr>
      <vt:lpstr>Figure 41: Population based survival of teenagers and young adults, aged 15-24 years, diagnosed with brain stem gliomas in the UK between 1997 and 2016.</vt:lpstr>
      <vt:lpstr>Figure 42: Population based survival of teenagers and young adults, aged 15-24 years, diagnosed with neuroblastoma and other peripheral nervous cell tumours in the UK between 1997 and 2016.</vt:lpstr>
      <vt:lpstr>Figure 43: Population based survival of teenagers and young adults, aged 15-24 years, diagnosed with other peripheral nervous cell tumours in the UK between 1997 and 2016.</vt:lpstr>
      <vt:lpstr>Figure 44: Population based survival of teenagers and young adults, aged 15-24 years, diagnosed with renal tumours in the UK between 1997 and 2016.</vt:lpstr>
      <vt:lpstr>Figure 45: Population based survival of teenagers and young adults, aged 15-24 years, diagnosed with renal carcinomas in the UK between 1997 and 2016.</vt:lpstr>
      <vt:lpstr>Figure 46: Population based survival of teenagers and young adults, aged 15-24 years, diagnosed with hepatic tumours in the UK between 1997 and 2016.</vt:lpstr>
      <vt:lpstr>Figure 47: Population based survival of teenagers and young adults, aged 15-24 years, diagnosed with hepatic carcinomas in the UK between 1997 and 2016.</vt:lpstr>
      <vt:lpstr>Figure 48: Population based survival of teenagers and young adults, aged 15-24 years, diagnosed with malignant bone tumours in the UK between 1997 and 2016.</vt:lpstr>
      <vt:lpstr>Figure 49: Population based survival of teenagers and young adults, aged 15-24 years, diagnosed with osteosarcomas in the UK between 1997 and 2016.</vt:lpstr>
      <vt:lpstr>Figure 50: Population based survival of teenagers and young adults, aged 15-24 years, diagnosed with chondrosarcomas in the UK between 1997 and 2016.</vt:lpstr>
      <vt:lpstr>Figure 51: Population based survival of teenagers and young adults, aged 15-24 years, diagnosed with Ewing tumour and related sarcoma of bone in the UK between 1997 and 2016.</vt:lpstr>
      <vt:lpstr>Figure 52: Population based survival of teenagers and young adults, aged 15-24 years, diagnosed with other specified malignant bone tumours in the UK between 1997 and 2016.</vt:lpstr>
      <vt:lpstr>Figure 53: Population based survival of teenagers and young adults, aged 15-24 years, diagnosed with unspecified malignant bone tumours in the UK between 1997 and 2016.</vt:lpstr>
      <vt:lpstr>Figure 54: Population based survival of teenagers and young adults, aged 15-24 years, diagnosed with soft tissue and other extraosseous sarcomas in the UK between 1997 and 2016.</vt:lpstr>
      <vt:lpstr>Figure 55: Population based survival of teenagers and young adults, aged 15-24 years, diagnosed with rhabdomyosarcomas in the UK between 1997 and 2016.</vt:lpstr>
      <vt:lpstr>Figure 56: Population based survival of teenagers and young adults, aged 15-24 years, diagnosed with embryonal rhabdomyosarcomas in the UK between 1997 and 2016.</vt:lpstr>
      <vt:lpstr>Figure 57: Population based survival of teenagers and young adults, aged 15-24 years, diagnosed with alveolar rhabdomyosarcomas in the UK between 1997 and 2016.</vt:lpstr>
      <vt:lpstr>Figure 58: Population based survival of teenagers and young adults, aged 15-24 years, diagnosed with other and unspecified rhabdomyosarcomas in the UK between 1997 and 2016.</vt:lpstr>
      <vt:lpstr>Figure 59: Population based survival of teenagers and young adults, aged 15-24 years, diagnosed with fibrosarcomas, peripheral nerve sheath tumours, and other fibrous neoplasms in the UK between 1997 and 2016.</vt:lpstr>
      <vt:lpstr>Figure 60: Population based survival of teenagers and young adults, aged 15-24 years, diagnosed with fibroblastic and myofibroblastic tumours in the UK between 1997 and 2016.</vt:lpstr>
      <vt:lpstr>Figure 61: Population based survival of teenagers and young adults, aged 15-24 years, diagnosed with nerve sheath tumours in the UK between 1997 and 2016.</vt:lpstr>
      <vt:lpstr>Figure 62: Population based survival of teenagers and young adults, aged 15-24 years, diagnosed with Kaposi sarcoma and other specified soft tissue sarcomas in the UK between 1997 and 2016.</vt:lpstr>
      <vt:lpstr>Figure 63: Population based survival of teenagers and young adults, aged 15-24 years, diagnosed with extraosseous Ewing sarcoma family tumours in the UK between 1997 and 2016.</vt:lpstr>
      <vt:lpstr>Figure 64: Population based survival of teenagers and young adults, aged 15-24 years, diagnosed with fibrohistiocytic tumours in the UK between 1997 and 2016.</vt:lpstr>
      <vt:lpstr>Figure 65: Population based survival of teenagers and young adults, aged 15-24 years, diagnosed with synovial sarcomas in the UK between 1997 and 2016.</vt:lpstr>
      <vt:lpstr>Figure 66: Population based survival of teenagers and young adults, aged 15-24 years, diagnosed with unspecified soft tissue sarcomas in the UK between 1997 and 2016.</vt:lpstr>
      <vt:lpstr>Figure 67: Population based survival of teenagers and young adults, aged 15-24 years, diagnosed with Ewing sarcoma family of tumours in the UK between 1997 and 2016.</vt:lpstr>
      <vt:lpstr>Figure 68: Population based survival of teenagers and young adults, aged 15-24 years, diagnosed with germ cell tumours, trophoblastic tumours, and neoplasms of gonads in the UK between 1997 and 2016.</vt:lpstr>
      <vt:lpstr>Figure 69: Population based survival of teenagers and young adults, aged 15-24 years, diagnosed with intracranial and intraspinal germ cell tumours in the UK between 1997 and 2016.</vt:lpstr>
      <vt:lpstr>Figure 70: Population based survival of teenagers and young adults, aged 15-24 years, diagnosed with CNS germinoma in the UK between 1997 and 2016.</vt:lpstr>
      <vt:lpstr>Figure 71: Population based survival of teenagers and young adults, aged 15-24 years, diagnosed with CNS non-germinoma germ cell in the UK between 1997 and 2016.</vt:lpstr>
      <vt:lpstr>Figure 72: Population based survival of teenagers and young adults, aged 15-24 years, diagnosed with malignant extracranial and extragonadal germ cell tumours in the UK between 1997 and 2016.</vt:lpstr>
      <vt:lpstr>Figure 73: Population based survival of teenagers and young adults, aged 15-24 years, diagnosed with malignant gonadal germ cell tumours in the UK between 1997 and 2016.</vt:lpstr>
      <vt:lpstr>Figure 74: Population based survival of teenagers and young adults, aged 15-24 years, diagnosed with gonadal carcinomas in the UK between 1997 and 2016.</vt:lpstr>
      <vt:lpstr>Figure 75: Population based survival of teenagers and young adults, aged 15-24 years, diagnosed with other and unspecified malignant gonadal tumours in the UK between 1997 and 2016.</vt:lpstr>
      <vt:lpstr>Figure 76: Population based survival of teenagers and young adults, aged 15-24 years, diagnosed with other malignant epithelial neoplasms and malignant melanomas in the UK between 1997 and 2016.</vt:lpstr>
      <vt:lpstr>Figure 77: Population based survival of teenagers and young adults, aged 15-24 years, diagnosed with carcinomas of bladder the UK between 1997 and 2016.</vt:lpstr>
      <vt:lpstr>Figure 78: Population based survival of teenagers and young adults, aged 15-24 years, diagnosed with carcinomas of breast in the UK between 1997 and 2016.</vt:lpstr>
      <vt:lpstr>Figure 79: Population based survival of teenagers and young adults, aged 15-24 years, diagnosed with carcinoma of the cervix in the UK between 1997 and 2016.</vt:lpstr>
      <vt:lpstr>Figure 80: Population based survival of teenagers and young adults, aged 15-24 years, diagnosed with colorectal carcinoma (excl. appendix) in the UK between 1997 and 2016.</vt:lpstr>
      <vt:lpstr>Figure 81: Population based survival of teenagers and young adults, aged 15-24 years, diagnosed with malignant melanoma in the UK between 1997 and 2016.</vt:lpstr>
      <vt:lpstr>Figure 82: Population based survival of teenagers and young adults, aged 15-24 years, diagnosed with nasopharyngeal carcinoma in the UK between 1997 and 2016.</vt:lpstr>
      <vt:lpstr>Figure 83: Population based survival of teenagers and young adults, aged 15-24 years, diagnosed with other head and neck carcinomas in the UK between 1997 and 2016.</vt:lpstr>
      <vt:lpstr>Figure 84: Population based survival of teenagers and young adults, aged 15-24 years, diagnosed with carcinomas of other specified sites in the UK between 1997 and 2016.</vt:lpstr>
      <vt:lpstr>Figure 85: Population based survival of teenagers and young adults, aged 15-24 years, diagnosed with pancreatic carcinoma in the UK between 1997 and 2016.</vt:lpstr>
      <vt:lpstr>Figure 86: Population based survival of teenagers and young adults, aged 15-24 years, diagnosed with salivary carcinoma in the UK between 1997 and 2016.</vt:lpstr>
      <vt:lpstr>Figure 87: Population based survival of teenagers and young adults, aged 15-24 years, diagnosed with skin carcinomas in the UK between 1997 and 2016.</vt:lpstr>
      <vt:lpstr>Figure 88: Population based survival of teenagers and young adults, aged 15-24 years, diagnosed with stomach and upper GI carcinoma in the UK between 1997 and 2016.</vt:lpstr>
      <vt:lpstr>Figure 89: Population based survival of teenagers and young adults, aged 15-24 years, diagnosed with thyroid carcinomas in the UK between 1997 and 2016.</vt:lpstr>
      <vt:lpstr>Figure 90: Population based survival of teenagers and young adults, aged 15-24 years, diagnosed with carcinomas of trachea, bronchus and lung in the UK between 1997 and 2016.</vt:lpstr>
      <vt:lpstr>Figure 91: Population based survival of teenagers and young adults, aged 15-24 years, diagnosed with carcinomas of trachea, bronchus and lung (neuroendocrine) in the UK between 1997 and 2016.</vt:lpstr>
      <vt:lpstr>Figure 92: Population based survival of teenagers and young adults, aged 15-24 years, diagnosed with carcinomas of trachea, bronchus and lung (other) in the UK between 1997 and 2016.</vt:lpstr>
      <vt:lpstr>Figure 93: Population based survival of teenagers and young adults, aged 15-24 years, diagnosed with carcinomas of unspecified site in the UK between 1997 and 2016.</vt:lpstr>
      <vt:lpstr>Figure 94: Population based survival of teenagers and young adults, aged 15-24 years, diagnosed with other and unspecified malignant neoplasms in the UK between 1997 and 2016.</vt:lpstr>
      <vt:lpstr>Figure 95: Population based survival of teenagers and young adults, aged 15-24 years, diagnosed with other specified malignant neoplasms in the UK between 1997 and 2016.</vt:lpstr>
      <vt:lpstr>Figure 96: Population based survival of teenagers and young adults, aged 15-24 years, diagnosed with other unspecified malignant tumours in the UK between 1997 and 2016.</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Catherine Welham</cp:lastModifiedBy>
  <cp:revision>199</cp:revision>
  <dcterms:created xsi:type="dcterms:W3CDTF">2012-10-10T09:02:29Z</dcterms:created>
  <dcterms:modified xsi:type="dcterms:W3CDTF">2021-02-15T10:22:04Z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