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4" r:id="rId4"/>
    <p:sldMasterId id="2147483764" r:id="rId5"/>
    <p:sldMasterId id="2147483768" r:id="rId6"/>
  </p:sldMasterIdLst>
  <p:notesMasterIdLst>
    <p:notesMasterId r:id="rId34"/>
  </p:notesMasterIdLst>
  <p:handoutMasterIdLst>
    <p:handoutMasterId r:id="rId35"/>
  </p:handoutMasterIdLst>
  <p:sldIdLst>
    <p:sldId id="432" r:id="rId7"/>
    <p:sldId id="482" r:id="rId8"/>
    <p:sldId id="441" r:id="rId9"/>
    <p:sldId id="491" r:id="rId10"/>
    <p:sldId id="465" r:id="rId11"/>
    <p:sldId id="495" r:id="rId12"/>
    <p:sldId id="462" r:id="rId13"/>
    <p:sldId id="464" r:id="rId14"/>
    <p:sldId id="467" r:id="rId15"/>
    <p:sldId id="470" r:id="rId16"/>
    <p:sldId id="461" r:id="rId17"/>
    <p:sldId id="496" r:id="rId18"/>
    <p:sldId id="451" r:id="rId19"/>
    <p:sldId id="488" r:id="rId20"/>
    <p:sldId id="458" r:id="rId21"/>
    <p:sldId id="459" r:id="rId22"/>
    <p:sldId id="454" r:id="rId23"/>
    <p:sldId id="479" r:id="rId24"/>
    <p:sldId id="457" r:id="rId25"/>
    <p:sldId id="453" r:id="rId26"/>
    <p:sldId id="487" r:id="rId27"/>
    <p:sldId id="492" r:id="rId28"/>
    <p:sldId id="472" r:id="rId29"/>
    <p:sldId id="480" r:id="rId30"/>
    <p:sldId id="483" r:id="rId31"/>
    <p:sldId id="486" r:id="rId32"/>
    <p:sldId id="497" r:id="rId3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84" charset="0"/>
        <a:ea typeface="ヒラギノ角ゴ Pro W3" pitchFamily="84" charset="-128"/>
        <a:cs typeface="ヒラギノ角ゴ Pro W3" pitchFamily="84" charset="-128"/>
      </a:defRPr>
    </a:lvl1pPr>
    <a:lvl2pPr marL="457200" algn="l" rtl="0" fontAlgn="base">
      <a:spcBef>
        <a:spcPct val="0"/>
      </a:spcBef>
      <a:spcAft>
        <a:spcPct val="0"/>
      </a:spcAft>
      <a:defRPr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kern="1200">
        <a:solidFill>
          <a:schemeClr val="tx1"/>
        </a:solidFill>
        <a:latin typeface="Arial" pitchFamily="84" charset="0"/>
        <a:ea typeface="ヒラギノ角ゴ Pro W3" pitchFamily="84" charset="-128"/>
        <a:cs typeface="ヒラギノ角ゴ Pro W3" pitchFamily="84"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9E"/>
    <a:srgbClr val="9800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131" autoAdjust="0"/>
    <p:restoredTop sz="79314" autoAdjust="0"/>
  </p:normalViewPr>
  <p:slideViewPr>
    <p:cSldViewPr>
      <p:cViewPr>
        <p:scale>
          <a:sx n="70" d="100"/>
          <a:sy n="70" d="100"/>
        </p:scale>
        <p:origin x="-2814" y="-5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65EEF68-1BA7-4503-B6F8-9CC51CC1E8A6}" type="datetimeFigureOut">
              <a:rPr lang="en-GB" smtClean="0"/>
              <a:t>01/06/2015</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21FE891-32E2-4AC9-8E73-E18AB7400B34}" type="slidenum">
              <a:rPr lang="en-GB" smtClean="0"/>
              <a:t>‹#›</a:t>
            </a:fld>
            <a:endParaRPr lang="en-GB"/>
          </a:p>
        </p:txBody>
      </p:sp>
    </p:spTree>
    <p:extLst>
      <p:ext uri="{BB962C8B-B14F-4D97-AF65-F5344CB8AC3E}">
        <p14:creationId xmlns:p14="http://schemas.microsoft.com/office/powerpoint/2010/main" val="522908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BB6C79C1-2A9D-46B5-9E0B-0FA3C4F07AE9}" type="datetimeFigureOut">
              <a:rPr lang="en-US"/>
              <a:pPr>
                <a:defRPr/>
              </a:pPr>
              <a:t>6/1/2015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60ACAF60-504B-45A3-BDB1-1B7938EC939B}" type="slidenum">
              <a:rPr lang="en-US"/>
              <a:pPr>
                <a:defRPr/>
              </a:pPr>
              <a:t>‹#›</a:t>
            </a:fld>
            <a:endParaRPr lang="en-US"/>
          </a:p>
        </p:txBody>
      </p:sp>
    </p:spTree>
    <p:extLst>
      <p:ext uri="{BB962C8B-B14F-4D97-AF65-F5344CB8AC3E}">
        <p14:creationId xmlns:p14="http://schemas.microsoft.com/office/powerpoint/2010/main" val="297779168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ヒラギノ角ゴ Pro W3" pitchFamily="84" charset="-128"/>
        <a:cs typeface="ヒラギノ角ゴ Pro W3" pitchFamily="84" charset="-128"/>
      </a:defRPr>
    </a:lvl1pPr>
    <a:lvl2pPr marL="457200" algn="l" rtl="0" fontAlgn="base">
      <a:spcBef>
        <a:spcPct val="30000"/>
      </a:spcBef>
      <a:spcAft>
        <a:spcPct val="0"/>
      </a:spcAft>
      <a:defRPr sz="1200" kern="1200">
        <a:solidFill>
          <a:schemeClr val="tx1"/>
        </a:solidFill>
        <a:latin typeface="+mn-lt"/>
        <a:ea typeface="ヒラギノ角ゴ Pro W3" pitchFamily="84" charset="-128"/>
        <a:cs typeface="+mn-cs"/>
      </a:defRPr>
    </a:lvl2pPr>
    <a:lvl3pPr marL="914400" algn="l" rtl="0" fontAlgn="base">
      <a:spcBef>
        <a:spcPct val="30000"/>
      </a:spcBef>
      <a:spcAft>
        <a:spcPct val="0"/>
      </a:spcAft>
      <a:defRPr sz="1200" kern="1200">
        <a:solidFill>
          <a:schemeClr val="tx1"/>
        </a:solidFill>
        <a:latin typeface="+mn-lt"/>
        <a:ea typeface="ヒラギノ角ゴ Pro W3" pitchFamily="84" charset="-128"/>
        <a:cs typeface="+mn-cs"/>
      </a:defRPr>
    </a:lvl3pPr>
    <a:lvl4pPr marL="1371600" algn="l" rtl="0" fontAlgn="base">
      <a:spcBef>
        <a:spcPct val="30000"/>
      </a:spcBef>
      <a:spcAft>
        <a:spcPct val="0"/>
      </a:spcAft>
      <a:defRPr sz="1200" kern="1200">
        <a:solidFill>
          <a:schemeClr val="tx1"/>
        </a:solidFill>
        <a:latin typeface="+mn-lt"/>
        <a:ea typeface="ヒラギノ角ゴ Pro W3" pitchFamily="84" charset="-128"/>
        <a:cs typeface="+mn-cs"/>
      </a:defRPr>
    </a:lvl4pPr>
    <a:lvl5pPr marL="1828800" algn="l" rtl="0" fontAlgn="base">
      <a:spcBef>
        <a:spcPct val="30000"/>
      </a:spcBef>
      <a:spcAft>
        <a:spcPct val="0"/>
      </a:spcAft>
      <a:defRPr sz="1200" kern="1200">
        <a:solidFill>
          <a:schemeClr val="tx1"/>
        </a:solidFill>
        <a:latin typeface="+mn-lt"/>
        <a:ea typeface="ヒラギノ角ゴ Pro W3" pitchFamily="8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Apart from the datasets we’ve already talked about, data comes to the NCRS from a</a:t>
            </a:r>
            <a:r>
              <a:rPr lang="en-GB" baseline="0" dirty="0" smtClean="0"/>
              <a:t> wide range of other sources along the patient pathway – for example screening programmes, patients (NCPES and PROMS) and death data from ONS</a:t>
            </a:r>
            <a:endParaRPr lang="en-GB" dirty="0"/>
          </a:p>
        </p:txBody>
      </p:sp>
      <p:sp>
        <p:nvSpPr>
          <p:cNvPr id="4" name="Slide Number Placeholder 3"/>
          <p:cNvSpPr>
            <a:spLocks noGrp="1"/>
          </p:cNvSpPr>
          <p:nvPr>
            <p:ph type="sldNum" sz="quarter" idx="10"/>
          </p:nvPr>
        </p:nvSpPr>
        <p:spPr/>
        <p:txBody>
          <a:bodyPr/>
          <a:lstStyle/>
          <a:p>
            <a:pPr>
              <a:defRPr/>
            </a:pPr>
            <a:fld id="{60ACAF60-504B-45A3-BDB1-1B7938EC939B}" type="slidenum">
              <a:rPr lang="en-US" smtClean="0"/>
              <a:pPr>
                <a:defRPr/>
              </a:pPr>
              <a:t>2</a:t>
            </a:fld>
            <a:endParaRPr lang="en-US"/>
          </a:p>
        </p:txBody>
      </p:sp>
    </p:spTree>
    <p:extLst>
      <p:ext uri="{BB962C8B-B14F-4D97-AF65-F5344CB8AC3E}">
        <p14:creationId xmlns:p14="http://schemas.microsoft.com/office/powerpoint/2010/main" val="4043561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z="1600" dirty="0" smtClean="0"/>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5212369-DBB1-434A-A373-8F43D1DCABD7}" type="slidenum">
              <a:rPr lang="en-GB" altLang="en-US" smtClean="0">
                <a:latin typeface="Arial" charset="0"/>
              </a:rPr>
              <a:pPr eaLnBrk="1" hangingPunct="1">
                <a:spcBef>
                  <a:spcPct val="0"/>
                </a:spcBef>
              </a:pPr>
              <a:t>9</a:t>
            </a:fld>
            <a:endParaRPr lang="en-GB" altLang="en-US" dirty="0"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ea typeface="ＭＳ Ｐゴシック" pitchFamily="-107"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spcBef>
                <a:spcPct val="0"/>
              </a:spcBef>
            </a:pPr>
            <a:r>
              <a:rPr lang="en-US" dirty="0" smtClean="0">
                <a:ea typeface="ＭＳ Ｐゴシック" pitchFamily="34" charset="-128"/>
              </a:rPr>
              <a:t>The drums represent the</a:t>
            </a:r>
            <a:r>
              <a:rPr lang="en-US" baseline="0" dirty="0" smtClean="0">
                <a:ea typeface="ＭＳ Ｐゴシック" pitchFamily="34" charset="-128"/>
              </a:rPr>
              <a:t> main software systems used to collect the key cancer data.  We won’t worry about the different methods of collection except to say that pathology data from trust systems is required in XML structured format from January 2016</a:t>
            </a:r>
            <a:endParaRPr lang="en-US" dirty="0" smtClean="0">
              <a:ea typeface="ＭＳ Ｐゴシック" pitchFamily="34" charset="-128"/>
            </a:endParaRPr>
          </a:p>
        </p:txBody>
      </p:sp>
      <p:sp>
        <p:nvSpPr>
          <p:cNvPr id="399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20E1C943-525A-452C-81BE-48E9F206E19C}" type="slidenum">
              <a:rPr lang="en-US" sz="1200"/>
              <a:pPr eaLnBrk="1" hangingPunct="1"/>
              <a:t>24</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58000" y="2132856"/>
            <a:ext cx="7633648" cy="2084543"/>
          </a:xfrm>
          <a:ln>
            <a:noFill/>
          </a:ln>
        </p:spPr>
        <p:txBody>
          <a:bodyPr anchor="t">
            <a:noAutofit/>
          </a:bodyPr>
          <a:lstStyle>
            <a:lvl1pPr algn="l">
              <a:defRPr sz="4500" baseline="0">
                <a:solidFill>
                  <a:schemeClr val="bg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58000" y="5949280"/>
            <a:ext cx="7633648" cy="410344"/>
          </a:xfrm>
        </p:spPr>
        <p:txBody>
          <a:bodyPr anchor="b">
            <a:normAutofit/>
          </a:bodyPr>
          <a:lstStyle>
            <a:lvl1pPr marL="0" indent="0" algn="l">
              <a:spcBef>
                <a:spcPts val="0"/>
              </a:spcBef>
              <a:buNone/>
              <a:defRPr sz="2000" b="0" i="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pic>
        <p:nvPicPr>
          <p:cNvPr id="5" name="Picture 4" descr="\\colhpafil004\Colindale_Data\HQ Group and LARS\Group Data\Design\Branding and logos\PHE logos with strapline\Small without Old French text\PHE small logo for A4.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3574"/>
            <a:ext cx="3674110" cy="181229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C01F822-50EB-4314-971E-AE29EAB63529}" type="datetimeFigureOut">
              <a:rPr lang="en-GB">
                <a:solidFill>
                  <a:prstClr val="black">
                    <a:tint val="75000"/>
                  </a:prstClr>
                </a:solidFill>
              </a:rPr>
              <a:pPr/>
              <a:t>01/06/2015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AA926D3-7C5E-48C3-9115-2396EA24C080}"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09653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C01F822-50EB-4314-971E-AE29EAB63529}" type="datetimeFigureOut">
              <a:rPr lang="en-GB">
                <a:solidFill>
                  <a:prstClr val="black">
                    <a:tint val="75000"/>
                  </a:prstClr>
                </a:solidFill>
              </a:rPr>
              <a:pPr/>
              <a:t>01/06/2015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6AA926D3-7C5E-48C3-9115-2396EA24C080}"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998012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C01F822-50EB-4314-971E-AE29EAB63529}" type="datetimeFigureOut">
              <a:rPr lang="en-GB">
                <a:solidFill>
                  <a:prstClr val="black">
                    <a:tint val="75000"/>
                  </a:prstClr>
                </a:solidFill>
              </a:rPr>
              <a:pPr/>
              <a:t>01/06/2015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6AA926D3-7C5E-48C3-9115-2396EA24C080}"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854216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01F822-50EB-4314-971E-AE29EAB63529}" type="datetimeFigureOut">
              <a:rPr lang="en-GB">
                <a:solidFill>
                  <a:prstClr val="black">
                    <a:tint val="75000"/>
                  </a:prstClr>
                </a:solidFill>
              </a:rPr>
              <a:pPr/>
              <a:t>01/06/2015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6AA926D3-7C5E-48C3-9115-2396EA24C080}"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642123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01F822-50EB-4314-971E-AE29EAB63529}" type="datetimeFigureOut">
              <a:rPr lang="en-GB">
                <a:solidFill>
                  <a:prstClr val="black">
                    <a:tint val="75000"/>
                  </a:prstClr>
                </a:solidFill>
              </a:rPr>
              <a:pPr/>
              <a:t>01/06/2015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AA926D3-7C5E-48C3-9115-2396EA24C080}"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444984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01F822-50EB-4314-971E-AE29EAB63529}" type="datetimeFigureOut">
              <a:rPr lang="en-GB">
                <a:solidFill>
                  <a:prstClr val="black">
                    <a:tint val="75000"/>
                  </a:prstClr>
                </a:solidFill>
              </a:rPr>
              <a:pPr/>
              <a:t>01/06/2015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AA926D3-7C5E-48C3-9115-2396EA24C080}"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821749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C01F822-50EB-4314-971E-AE29EAB63529}" type="datetimeFigureOut">
              <a:rPr lang="en-GB">
                <a:solidFill>
                  <a:prstClr val="black">
                    <a:tint val="75000"/>
                  </a:prstClr>
                </a:solidFill>
              </a:rPr>
              <a:pPr/>
              <a:t>01/06/2015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AA926D3-7C5E-48C3-9115-2396EA24C080}"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136295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C01F822-50EB-4314-971E-AE29EAB63529}" type="datetimeFigureOut">
              <a:rPr lang="en-GB">
                <a:solidFill>
                  <a:prstClr val="black">
                    <a:tint val="75000"/>
                  </a:prstClr>
                </a:solidFill>
              </a:rPr>
              <a:pPr/>
              <a:t>01/06/2015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AA926D3-7C5E-48C3-9115-2396EA24C080}"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38888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1 lin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9552" y="476672"/>
            <a:ext cx="8028000" cy="576064"/>
          </a:xfrm>
        </p:spPr>
        <p:txBody>
          <a:bodyPr anchor="t" anchorCtr="0"/>
          <a:lstStyle>
            <a:lvl1pPr>
              <a:defRPr sz="4000" baseline="0">
                <a:solidFill>
                  <a:srgbClr val="00AE9E"/>
                </a:solidFill>
                <a:latin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558000" y="1340768"/>
            <a:ext cx="8028000" cy="4608512"/>
          </a:xfrm>
        </p:spPr>
        <p:txBody>
          <a:bodyPr/>
          <a:lstStyle>
            <a:lvl1pPr>
              <a:spcBef>
                <a:spcPts val="1200"/>
              </a:spcBef>
              <a:defRPr sz="1800" b="0" baseline="0">
                <a:solidFill>
                  <a:schemeClr val="tx1"/>
                </a:solidFill>
              </a:defRPr>
            </a:lvl1pPr>
          </a:lstStyle>
          <a:p>
            <a:pPr lvl="0"/>
            <a:r>
              <a:rPr lang="en-US" dirty="0" smtClean="0"/>
              <a:t>Use 12-18pt Arial for text. Do not use other fonts.</a:t>
            </a:r>
          </a:p>
        </p:txBody>
      </p:sp>
      <p:sp>
        <p:nvSpPr>
          <p:cNvPr id="5" name="Slide Number Placeholder 5"/>
          <p:cNvSpPr>
            <a:spLocks noGrp="1"/>
          </p:cNvSpPr>
          <p:nvPr>
            <p:ph type="sldNum" sz="quarter" idx="10"/>
          </p:nvPr>
        </p:nvSpPr>
        <p:spPr>
          <a:xfrm>
            <a:off x="467544" y="6308725"/>
            <a:ext cx="8604448" cy="549275"/>
          </a:xfrm>
          <a:solidFill>
            <a:schemeClr val="bg1"/>
          </a:solidFill>
        </p:spPr>
        <p:txBody>
          <a:bodyPr/>
          <a:lstStyle>
            <a:lvl1pPr>
              <a:defRPr>
                <a:solidFill>
                  <a:schemeClr val="bg2"/>
                </a:solidFill>
              </a:defRPr>
            </a:lvl1pPr>
          </a:lstStyle>
          <a:p>
            <a:r>
              <a:rPr lang="en-US" dirty="0" smtClean="0"/>
              <a:t>  </a:t>
            </a:r>
            <a:fld id="{11CAC823-C914-47A8-B1E8-ECC3F565C632}" type="slidenum">
              <a:rPr lang="en-US" smtClean="0"/>
              <a:pPr/>
              <a:t>‹#›</a:t>
            </a:fld>
            <a:endParaRPr lang="en-US" dirty="0"/>
          </a:p>
        </p:txBody>
      </p:sp>
      <p:sp>
        <p:nvSpPr>
          <p:cNvPr id="6" name="Footer Placeholder 5"/>
          <p:cNvSpPr>
            <a:spLocks noGrp="1"/>
          </p:cNvSpPr>
          <p:nvPr>
            <p:ph type="ftr" sz="quarter" idx="11"/>
          </p:nvPr>
        </p:nvSpPr>
        <p:spPr/>
        <p:txBody>
          <a:bodyPr/>
          <a:lstStyle>
            <a:lvl1pPr algn="l">
              <a:defRPr sz="1200" baseline="0" dirty="0" smtClean="0">
                <a:solidFill>
                  <a:schemeClr val="bg2"/>
                </a:solidFill>
                <a:latin typeface="Arial" pitchFamily="34" charset="0"/>
              </a:defRPr>
            </a:lvl1pPr>
          </a:lstStyle>
          <a:p>
            <a:pPr>
              <a:defRPr/>
            </a:pPr>
            <a:r>
              <a:rPr lang="en-US" dirty="0"/>
              <a:t>Presentation title - edit in Header and Footer</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Only">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9144000" cy="6308725"/>
          </a:xfrm>
        </p:spPr>
        <p:txBody>
          <a:bodyPr rtlCol="0">
            <a:normAutofit/>
          </a:bodyPr>
          <a:lstStyle/>
          <a:p>
            <a:pPr lvl="0"/>
            <a:endParaRPr lang="en-US" noProof="0"/>
          </a:p>
        </p:txBody>
      </p:sp>
      <p:sp>
        <p:nvSpPr>
          <p:cNvPr id="5" name="Slide Number Placeholder 5"/>
          <p:cNvSpPr>
            <a:spLocks noGrp="1"/>
          </p:cNvSpPr>
          <p:nvPr>
            <p:ph type="sldNum" sz="quarter" idx="10"/>
          </p:nvPr>
        </p:nvSpPr>
        <p:spPr>
          <a:xfrm>
            <a:off x="467544" y="6308725"/>
            <a:ext cx="8604448" cy="549275"/>
          </a:xfrm>
          <a:solidFill>
            <a:schemeClr val="bg1"/>
          </a:solidFill>
        </p:spPr>
        <p:txBody>
          <a:bodyPr/>
          <a:lstStyle>
            <a:lvl1pPr>
              <a:defRPr>
                <a:solidFill>
                  <a:schemeClr val="bg2"/>
                </a:solidFill>
              </a:defRPr>
            </a:lvl1pPr>
          </a:lstStyle>
          <a:p>
            <a:r>
              <a:rPr lang="en-US" dirty="0" smtClean="0"/>
              <a:t>  </a:t>
            </a:r>
            <a:fld id="{11CAC823-C914-47A8-B1E8-ECC3F565C632}" type="slidenum">
              <a:rPr lang="en-US" smtClean="0"/>
              <a:pPr/>
              <a:t>‹#›</a:t>
            </a:fld>
            <a:endParaRPr lang="en-US" dirty="0"/>
          </a:p>
        </p:txBody>
      </p:sp>
      <p:sp>
        <p:nvSpPr>
          <p:cNvPr id="6" name="Footer Placeholder 5"/>
          <p:cNvSpPr>
            <a:spLocks noGrp="1"/>
          </p:cNvSpPr>
          <p:nvPr>
            <p:ph type="ftr" sz="quarter" idx="11"/>
          </p:nvPr>
        </p:nvSpPr>
        <p:spPr>
          <a:xfrm>
            <a:off x="900113" y="6308725"/>
            <a:ext cx="7704137" cy="549275"/>
          </a:xfrm>
        </p:spPr>
        <p:txBody>
          <a:bodyPr/>
          <a:lstStyle>
            <a:lvl1pPr algn="l">
              <a:defRPr sz="1200" baseline="0" dirty="0" smtClean="0">
                <a:solidFill>
                  <a:schemeClr val="bg2"/>
                </a:solidFill>
                <a:latin typeface="Arial" pitchFamily="34" charset="0"/>
              </a:defRPr>
            </a:lvl1pPr>
          </a:lstStyle>
          <a:p>
            <a:pPr>
              <a:defRPr/>
            </a:pPr>
            <a:r>
              <a:rPr lang="en-US" dirty="0"/>
              <a:t>Presentation title - edit in Header and Footer</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p>
            <a:endParaRPr/>
          </a:p>
        </p:txBody>
      </p:sp>
      <p:sp>
        <p:nvSpPr>
          <p:cNvPr id="3" name="Holder 3"/>
          <p:cNvSpPr>
            <a:spLocks noGrp="1"/>
          </p:cNvSpPr>
          <p:nvPr>
            <p:ph type="ftr" sz="quarter" idx="5"/>
          </p:nvPr>
        </p:nvSpPr>
        <p:spPr/>
        <p:txBody>
          <a:bodyPr lIns="0" tIns="0" rIns="0" bIns="0"/>
          <a:lstStyle/>
          <a:p>
            <a:pPr marL="12700"/>
            <a:r>
              <a:rPr dirty="0">
                <a:solidFill>
                  <a:srgbClr val="FFFFFF"/>
                </a:solidFill>
                <a:latin typeface="Arial"/>
                <a:cs typeface="Arial"/>
              </a:rPr>
              <a:t>O</a:t>
            </a:r>
            <a:r>
              <a:rPr spc="-10" dirty="0">
                <a:solidFill>
                  <a:srgbClr val="FFFFFF"/>
                </a:solidFill>
                <a:latin typeface="Arial"/>
                <a:cs typeface="Arial"/>
              </a:rPr>
              <a:t>v</a:t>
            </a:r>
            <a:r>
              <a:rPr dirty="0">
                <a:solidFill>
                  <a:srgbClr val="FFFFFF"/>
                </a:solidFill>
                <a:latin typeface="Arial"/>
                <a:cs typeface="Arial"/>
              </a:rPr>
              <a:t>er</a:t>
            </a:r>
            <a:r>
              <a:rPr spc="-20" dirty="0">
                <a:solidFill>
                  <a:srgbClr val="FFFFFF"/>
                </a:solidFill>
                <a:latin typeface="Arial"/>
                <a:cs typeface="Arial"/>
              </a:rPr>
              <a:t>v</a:t>
            </a:r>
            <a:r>
              <a:rPr dirty="0">
                <a:solidFill>
                  <a:srgbClr val="FFFFFF"/>
                </a:solidFill>
                <a:latin typeface="Arial"/>
                <a:cs typeface="Arial"/>
              </a:rPr>
              <a:t>iew</a:t>
            </a:r>
            <a:r>
              <a:rPr spc="10" dirty="0">
                <a:solidFill>
                  <a:srgbClr val="FFFFFF"/>
                </a:solidFill>
                <a:latin typeface="Arial"/>
                <a:cs typeface="Arial"/>
              </a:rPr>
              <a:t> </a:t>
            </a:r>
            <a:r>
              <a:rPr dirty="0">
                <a:solidFill>
                  <a:srgbClr val="FFFFFF"/>
                </a:solidFill>
                <a:latin typeface="Arial"/>
                <a:cs typeface="Arial"/>
              </a:rPr>
              <a:t>of</a:t>
            </a:r>
            <a:r>
              <a:rPr spc="-10" dirty="0">
                <a:solidFill>
                  <a:srgbClr val="FFFFFF"/>
                </a:solidFill>
                <a:latin typeface="Arial"/>
                <a:cs typeface="Arial"/>
              </a:rPr>
              <a:t> </a:t>
            </a:r>
            <a:r>
              <a:rPr dirty="0">
                <a:solidFill>
                  <a:srgbClr val="FFFFFF"/>
                </a:solidFill>
                <a:latin typeface="Arial"/>
                <a:cs typeface="Arial"/>
              </a:rPr>
              <a:t>cancer</a:t>
            </a:r>
            <a:r>
              <a:rPr spc="-30" dirty="0">
                <a:solidFill>
                  <a:srgbClr val="FFFFFF"/>
                </a:solidFill>
                <a:latin typeface="Arial"/>
                <a:cs typeface="Arial"/>
              </a:rPr>
              <a:t> </a:t>
            </a:r>
            <a:r>
              <a:rPr dirty="0">
                <a:solidFill>
                  <a:srgbClr val="FFFFFF"/>
                </a:solidFill>
                <a:latin typeface="Arial"/>
                <a:cs typeface="Arial"/>
              </a:rPr>
              <a:t>intel</a:t>
            </a:r>
            <a:r>
              <a:rPr spc="-5" dirty="0">
                <a:solidFill>
                  <a:srgbClr val="FFFFFF"/>
                </a:solidFill>
                <a:latin typeface="Arial"/>
                <a:cs typeface="Arial"/>
              </a:rPr>
              <a:t>l</a:t>
            </a:r>
            <a:r>
              <a:rPr dirty="0">
                <a:solidFill>
                  <a:srgbClr val="FFFFFF"/>
                </a:solidFill>
                <a:latin typeface="Arial"/>
                <a:cs typeface="Arial"/>
              </a:rPr>
              <a:t>i</a:t>
            </a:r>
            <a:r>
              <a:rPr spc="-10" dirty="0">
                <a:solidFill>
                  <a:srgbClr val="FFFFFF"/>
                </a:solidFill>
                <a:latin typeface="Arial"/>
                <a:cs typeface="Arial"/>
              </a:rPr>
              <a:t>g</a:t>
            </a:r>
            <a:r>
              <a:rPr dirty="0">
                <a:solidFill>
                  <a:srgbClr val="FFFFFF"/>
                </a:solidFill>
                <a:latin typeface="Arial"/>
                <a:cs typeface="Arial"/>
              </a:rPr>
              <a:t>ence</a:t>
            </a:r>
            <a:r>
              <a:rPr spc="-45" dirty="0">
                <a:solidFill>
                  <a:srgbClr val="FFFFFF"/>
                </a:solidFill>
                <a:latin typeface="Arial"/>
                <a:cs typeface="Arial"/>
              </a:rPr>
              <a:t> </a:t>
            </a:r>
            <a:r>
              <a:rPr dirty="0">
                <a:solidFill>
                  <a:srgbClr val="FFFFFF"/>
                </a:solidFill>
                <a:latin typeface="Arial"/>
                <a:cs typeface="Arial"/>
              </a:rPr>
              <a:t>t</a:t>
            </a:r>
            <a:r>
              <a:rPr spc="5" dirty="0">
                <a:solidFill>
                  <a:srgbClr val="FFFFFF"/>
                </a:solidFill>
                <a:latin typeface="Arial"/>
                <a:cs typeface="Arial"/>
              </a:rPr>
              <a:t>o</a:t>
            </a:r>
            <a:r>
              <a:rPr dirty="0">
                <a:solidFill>
                  <a:srgbClr val="FFFFFF"/>
                </a:solidFill>
                <a:latin typeface="Arial"/>
                <a:cs typeface="Arial"/>
              </a:rPr>
              <a:t>ols</a:t>
            </a:r>
            <a:r>
              <a:rPr spc="-15" dirty="0">
                <a:solidFill>
                  <a:srgbClr val="FFFFFF"/>
                </a:solidFill>
                <a:latin typeface="Arial"/>
                <a:cs typeface="Arial"/>
              </a:rPr>
              <a:t> </a:t>
            </a:r>
            <a:r>
              <a:rPr dirty="0">
                <a:solidFill>
                  <a:srgbClr val="FFFFFF"/>
                </a:solidFill>
                <a:latin typeface="Arial"/>
                <a:cs typeface="Arial"/>
              </a:rPr>
              <a:t>produc</a:t>
            </a:r>
            <a:r>
              <a:rPr spc="-10" dirty="0">
                <a:solidFill>
                  <a:srgbClr val="FFFFFF"/>
                </a:solidFill>
                <a:latin typeface="Arial"/>
                <a:cs typeface="Arial"/>
              </a:rPr>
              <a:t>e</a:t>
            </a:r>
            <a:r>
              <a:rPr dirty="0">
                <a:solidFill>
                  <a:srgbClr val="FFFFFF"/>
                </a:solidFill>
                <a:latin typeface="Arial"/>
                <a:cs typeface="Arial"/>
              </a:rPr>
              <a:t>d</a:t>
            </a:r>
            <a:r>
              <a:rPr spc="-10" dirty="0">
                <a:solidFill>
                  <a:srgbClr val="FFFFFF"/>
                </a:solidFill>
                <a:latin typeface="Arial"/>
                <a:cs typeface="Arial"/>
              </a:rPr>
              <a:t> </a:t>
            </a:r>
            <a:r>
              <a:rPr spc="5" dirty="0">
                <a:solidFill>
                  <a:srgbClr val="FFFFFF"/>
                </a:solidFill>
                <a:latin typeface="Arial"/>
                <a:cs typeface="Arial"/>
              </a:rPr>
              <a:t>b</a:t>
            </a:r>
            <a:r>
              <a:rPr dirty="0">
                <a:solidFill>
                  <a:srgbClr val="FFFFFF"/>
                </a:solidFill>
                <a:latin typeface="Arial"/>
                <a:cs typeface="Arial"/>
              </a:rPr>
              <a:t>y</a:t>
            </a:r>
            <a:r>
              <a:rPr spc="-35" dirty="0">
                <a:solidFill>
                  <a:srgbClr val="FFFFFF"/>
                </a:solidFill>
                <a:latin typeface="Arial"/>
                <a:cs typeface="Arial"/>
              </a:rPr>
              <a:t> </a:t>
            </a:r>
            <a:r>
              <a:rPr dirty="0">
                <a:solidFill>
                  <a:srgbClr val="FFFFFF"/>
                </a:solidFill>
                <a:latin typeface="Arial"/>
                <a:cs typeface="Arial"/>
              </a:rPr>
              <a:t>PHE</a:t>
            </a:r>
            <a:endParaRPr>
              <a:solidFill>
                <a:prstClr val="white"/>
              </a:solidFill>
              <a:latin typeface="Arial"/>
              <a:cs typeface="Arial"/>
            </a:endParaRPr>
          </a:p>
        </p:txBody>
      </p:sp>
      <p:sp>
        <p:nvSpPr>
          <p:cNvPr id="4" name="Holder 4"/>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defRPr>
            </a:lvl1pPr>
          </a:lstStyle>
          <a:p>
            <a:pPr fontAlgn="base">
              <a:spcBef>
                <a:spcPct val="0"/>
              </a:spcBef>
              <a:spcAft>
                <a:spcPct val="0"/>
              </a:spcAft>
            </a:pPr>
            <a:fld id="{1D8BD707-D9CF-40AE-B4C6-C98DA3205C09}" type="datetimeFigureOut">
              <a:rPr lang="en-US" smtClean="0">
                <a:solidFill>
                  <a:prstClr val="black">
                    <a:tint val="75000"/>
                  </a:prstClr>
                </a:solidFill>
              </a:rPr>
              <a:pPr fontAlgn="base">
                <a:spcBef>
                  <a:spcPct val="0"/>
                </a:spcBef>
                <a:spcAft>
                  <a:spcPct val="0"/>
                </a:spcAft>
              </a:pPr>
              <a:t>6/1/2015</a:t>
            </a:fld>
            <a:endParaRPr lang="en-US" smtClean="0">
              <a:solidFill>
                <a:prstClr val="black">
                  <a:tint val="75000"/>
                </a:prstClr>
              </a:solidFill>
            </a:endParaRPr>
          </a:p>
        </p:txBody>
      </p:sp>
      <p:sp>
        <p:nvSpPr>
          <p:cNvPr id="5" name="Holder 5"/>
          <p:cNvSpPr>
            <a:spLocks noGrp="1"/>
          </p:cNvSpPr>
          <p:nvPr>
            <p:ph type="sldNum" sz="quarter" idx="7"/>
          </p:nvPr>
        </p:nvSpPr>
        <p:spPr/>
        <p:txBody>
          <a:bodyPr lIns="0" tIns="0" rIns="0" bIns="0"/>
          <a:lstStyle/>
          <a:p>
            <a:pPr marL="44450"/>
            <a:fld id="{81D60167-4931-47E6-BA6A-407CBD079E47}" type="slidenum">
              <a:rPr spc="-70" dirty="0" smtClean="0">
                <a:solidFill>
                  <a:srgbClr val="DBCDC4"/>
                </a:solidFill>
                <a:latin typeface="Arial"/>
                <a:cs typeface="Arial"/>
              </a:rPr>
              <a:pPr marL="44450"/>
              <a:t>‹#›</a:t>
            </a:fld>
            <a:endParaRPr>
              <a:solidFill>
                <a:prstClr val="white"/>
              </a:solidFill>
              <a:latin typeface="Arial"/>
              <a:cs typeface="Arial"/>
            </a:endParaRPr>
          </a:p>
        </p:txBody>
      </p:sp>
    </p:spTree>
    <p:extLst>
      <p:ext uri="{BB962C8B-B14F-4D97-AF65-F5344CB8AC3E}">
        <p14:creationId xmlns:p14="http://schemas.microsoft.com/office/powerpoint/2010/main" val="434111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2133303"/>
            <a:ext cx="9144000" cy="472469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 name="Rectangle 4"/>
          <p:cNvSpPr>
            <a:spLocks noChangeArrowheads="1"/>
          </p:cNvSpPr>
          <p:nvPr userDrawn="1"/>
        </p:nvSpPr>
        <p:spPr bwMode="auto">
          <a:xfrm>
            <a:off x="0" y="1988840"/>
            <a:ext cx="9144000" cy="144463"/>
          </a:xfrm>
          <a:prstGeom prst="rect">
            <a:avLst/>
          </a:prstGeom>
          <a:solidFill>
            <a:srgbClr val="00AE9E"/>
          </a:solidFill>
          <a:ln w="9525">
            <a:noFill/>
            <a:miter lim="800000"/>
            <a:headEnd/>
            <a:tailEnd/>
          </a:ln>
        </p:spPr>
        <p:txBody>
          <a:bodyPr anchor="ctr">
            <a:prstTxWarp prst="textNoShape">
              <a:avLst/>
            </a:prstTxWarp>
          </a:bodyPr>
          <a:lstStyle/>
          <a:p>
            <a:pPr algn="ctr" fontAlgn="auto">
              <a:spcBef>
                <a:spcPts val="0"/>
              </a:spcBef>
              <a:spcAft>
                <a:spcPts val="0"/>
              </a:spcAft>
              <a:defRPr/>
            </a:pPr>
            <a:endParaRPr lang="en-US">
              <a:solidFill>
                <a:prstClr val="white"/>
              </a:solidFill>
              <a:latin typeface="Arial"/>
              <a:cs typeface="+mn-cs"/>
            </a:endParaRPr>
          </a:p>
        </p:txBody>
      </p:sp>
      <p:sp>
        <p:nvSpPr>
          <p:cNvPr id="2" name="Title 1"/>
          <p:cNvSpPr>
            <a:spLocks noGrp="1"/>
          </p:cNvSpPr>
          <p:nvPr>
            <p:ph type="ctrTitle"/>
          </p:nvPr>
        </p:nvSpPr>
        <p:spPr>
          <a:xfrm>
            <a:off x="558000" y="2492896"/>
            <a:ext cx="7633648" cy="1724503"/>
          </a:xfrm>
          <a:ln>
            <a:noFill/>
          </a:ln>
        </p:spPr>
        <p:txBody>
          <a:bodyPr anchor="t">
            <a:noAutofit/>
          </a:bodyPr>
          <a:lstStyle>
            <a:lvl1pPr algn="l">
              <a:defRPr sz="4500" baseline="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58000" y="6021288"/>
            <a:ext cx="7633648" cy="338336"/>
          </a:xfrm>
        </p:spPr>
        <p:txBody>
          <a:bodyPr anchor="b">
            <a:normAutofit/>
          </a:bodyPr>
          <a:lstStyle>
            <a:lvl1pPr marL="0" indent="0" algn="l">
              <a:spcBef>
                <a:spcPts val="0"/>
              </a:spcBef>
              <a:buNone/>
              <a:defRPr sz="2000" b="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pic>
        <p:nvPicPr>
          <p:cNvPr id="9" name="Picture 8" descr="\\colhpafil004\Colindale_Data\HQ Group and LARS\Group Data\Design\Branding and logos\PHE logos with strapline\Small without Old French text\PHE small logo for A4.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3674110" cy="1812290"/>
          </a:xfrm>
          <a:prstGeom prst="rect">
            <a:avLst/>
          </a:prstGeom>
          <a:noFill/>
          <a:ln>
            <a:noFill/>
          </a:ln>
        </p:spPr>
      </p:pic>
    </p:spTree>
    <p:extLst>
      <p:ext uri="{BB962C8B-B14F-4D97-AF65-F5344CB8AC3E}">
        <p14:creationId xmlns:p14="http://schemas.microsoft.com/office/powerpoint/2010/main" val="3075836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1 lin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nchor="t" anchorCtr="0"/>
          <a:lstStyle>
            <a:lvl1pPr>
              <a:defRPr sz="4000" baseline="0">
                <a:solidFill>
                  <a:srgbClr val="00AE9E"/>
                </a:solidFill>
                <a:latin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558000" y="1412776"/>
            <a:ext cx="8028000" cy="4739679"/>
          </a:xfrm>
        </p:spPr>
        <p:txBody>
          <a:bodyPr/>
          <a:lstStyle>
            <a:lvl1pPr>
              <a:spcBef>
                <a:spcPts val="1200"/>
              </a:spcBef>
              <a:defRPr sz="1800" b="0" baseline="0">
                <a:solidFill>
                  <a:schemeClr val="tx1"/>
                </a:solidFill>
              </a:defRPr>
            </a:lvl1pPr>
          </a:lstStyle>
          <a:p>
            <a:pPr lvl="0"/>
            <a:r>
              <a:rPr lang="en-US" dirty="0" smtClean="0"/>
              <a:t>Text should be 12-18pt Arial. Do not use other fonts.</a:t>
            </a:r>
            <a:endParaRPr lang="en-US" dirty="0"/>
          </a:p>
        </p:txBody>
      </p:sp>
      <p:sp>
        <p:nvSpPr>
          <p:cNvPr id="5" name="Slide Number Placeholder 5"/>
          <p:cNvSpPr>
            <a:spLocks noGrp="1"/>
          </p:cNvSpPr>
          <p:nvPr>
            <p:ph type="sldNum" sz="quarter" idx="10"/>
          </p:nvPr>
        </p:nvSpPr>
        <p:spPr>
          <a:xfrm>
            <a:off x="0" y="6308725"/>
            <a:ext cx="9144000" cy="549275"/>
          </a:xfrm>
        </p:spPr>
        <p:txBody>
          <a:bodyPr/>
          <a:lstStyle>
            <a:lvl1pPr>
              <a:defRPr/>
            </a:lvl1pPr>
          </a:lstStyle>
          <a:p>
            <a:pPr marL="531813">
              <a:defRPr/>
            </a:pPr>
            <a:r>
              <a:rPr lang="en-US" dirty="0" smtClean="0">
                <a:solidFill>
                  <a:prstClr val="white"/>
                </a:solidFill>
              </a:rPr>
              <a:t>  </a:t>
            </a:r>
            <a:fld id="{2565FA6D-D4C8-4C4C-AC4B-3269734D34D8}" type="slidenum">
              <a:rPr lang="en-US" smtClean="0">
                <a:solidFill>
                  <a:prstClr val="white"/>
                </a:solidFill>
              </a:rPr>
              <a:pPr marL="531813">
                <a:defRPr/>
              </a:pPr>
              <a:t>‹#›</a:t>
            </a:fld>
            <a:endParaRPr lang="en-US" dirty="0">
              <a:solidFill>
                <a:prstClr val="white"/>
              </a:solidFill>
            </a:endParaRPr>
          </a:p>
        </p:txBody>
      </p:sp>
      <p:sp>
        <p:nvSpPr>
          <p:cNvPr id="6" name="Footer Placeholder 5"/>
          <p:cNvSpPr>
            <a:spLocks noGrp="1"/>
          </p:cNvSpPr>
          <p:nvPr>
            <p:ph type="ftr" sz="quarter" idx="11"/>
          </p:nvPr>
        </p:nvSpPr>
        <p:spPr/>
        <p:txBody>
          <a:bodyPr/>
          <a:lstStyle>
            <a:lvl1pPr marL="173038" indent="0" algn="l">
              <a:defRPr sz="1200" baseline="0">
                <a:solidFill>
                  <a:schemeClr val="bg1"/>
                </a:solidFill>
                <a:latin typeface="Arial" pitchFamily="34" charset="0"/>
              </a:defRPr>
            </a:lvl1pPr>
          </a:lstStyle>
          <a:p>
            <a:pPr>
              <a:defRPr/>
            </a:pPr>
            <a:r>
              <a:rPr lang="en-US" dirty="0" smtClean="0">
                <a:solidFill>
                  <a:prstClr val="white"/>
                </a:solidFill>
              </a:rPr>
              <a:t>Presentation title - edit in Header and Footer</a:t>
            </a:r>
            <a:endParaRPr lang="en-US" dirty="0">
              <a:solidFill>
                <a:prstClr val="white"/>
              </a:solidFill>
            </a:endParaRPr>
          </a:p>
        </p:txBody>
      </p:sp>
    </p:spTree>
    <p:extLst>
      <p:ext uri="{BB962C8B-B14F-4D97-AF65-F5344CB8AC3E}">
        <p14:creationId xmlns:p14="http://schemas.microsoft.com/office/powerpoint/2010/main" val="2544334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C01F822-50EB-4314-971E-AE29EAB63529}" type="datetimeFigureOut">
              <a:rPr lang="en-GB">
                <a:solidFill>
                  <a:prstClr val="black">
                    <a:tint val="75000"/>
                  </a:prstClr>
                </a:solidFill>
              </a:rPr>
              <a:pPr/>
              <a:t>01/06/2015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AA926D3-7C5E-48C3-9115-2396EA24C080}"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79822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C01F822-50EB-4314-971E-AE29EAB63529}" type="datetimeFigureOut">
              <a:rPr lang="en-GB">
                <a:solidFill>
                  <a:prstClr val="black">
                    <a:tint val="75000"/>
                  </a:prstClr>
                </a:solidFill>
              </a:rPr>
              <a:pPr/>
              <a:t>01/06/2015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AA926D3-7C5E-48C3-9115-2396EA24C080}"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44338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01F822-50EB-4314-971E-AE29EAB63529}" type="datetimeFigureOut">
              <a:rPr lang="en-GB">
                <a:solidFill>
                  <a:prstClr val="black">
                    <a:tint val="75000"/>
                  </a:prstClr>
                </a:solidFill>
              </a:rPr>
              <a:pPr/>
              <a:t>01/06/2015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AA926D3-7C5E-48C3-9115-2396EA24C080}"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344006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7213" y="274638"/>
            <a:ext cx="8029575" cy="114300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1027" name="Text Placeholder 2"/>
          <p:cNvSpPr>
            <a:spLocks noGrp="1"/>
          </p:cNvSpPr>
          <p:nvPr>
            <p:ph type="body" idx="1"/>
          </p:nvPr>
        </p:nvSpPr>
        <p:spPr bwMode="auto">
          <a:xfrm>
            <a:off x="557213" y="1600200"/>
            <a:ext cx="8029575"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4"/>
          </p:nvPr>
        </p:nvSpPr>
        <p:spPr>
          <a:xfrm>
            <a:off x="0" y="6308725"/>
            <a:ext cx="9144000" cy="549275"/>
          </a:xfrm>
          <a:prstGeom prst="rect">
            <a:avLst/>
          </a:prstGeom>
          <a:solidFill>
            <a:schemeClr val="bg2"/>
          </a:solidFill>
        </p:spPr>
        <p:txBody>
          <a:bodyPr vert="horz" wrap="square" lIns="0" tIns="0" rIns="91440" bIns="0" numCol="1" anchor="ctr" anchorCtr="0" compatLnSpc="1">
            <a:prstTxWarp prst="textNoShape">
              <a:avLst/>
            </a:prstTxWarp>
          </a:bodyPr>
          <a:lstStyle>
            <a:lvl1pPr>
              <a:defRPr sz="1200">
                <a:solidFill>
                  <a:schemeClr val="bg1"/>
                </a:solidFill>
              </a:defRPr>
            </a:lvl1pPr>
          </a:lstStyle>
          <a:p>
            <a:r>
              <a:rPr lang="en-US" dirty="0" smtClean="0"/>
              <a:t>  </a:t>
            </a:r>
            <a:fld id="{2184E3F7-0A6D-402E-9A10-86793C1DC96E}" type="slidenum">
              <a:rPr lang="en-US" smtClean="0"/>
              <a:pPr/>
              <a:t>‹#›</a:t>
            </a:fld>
            <a:r>
              <a:rPr lang="en-US" dirty="0" smtClean="0"/>
              <a:t> </a:t>
            </a:r>
            <a:endParaRPr lang="en-US" dirty="0"/>
          </a:p>
        </p:txBody>
      </p:sp>
      <p:sp>
        <p:nvSpPr>
          <p:cNvPr id="6" name="Footer Placeholder 5"/>
          <p:cNvSpPr>
            <a:spLocks noGrp="1"/>
          </p:cNvSpPr>
          <p:nvPr>
            <p:ph type="ftr" sz="quarter" idx="3"/>
          </p:nvPr>
        </p:nvSpPr>
        <p:spPr>
          <a:xfrm>
            <a:off x="900113" y="6308725"/>
            <a:ext cx="7704137" cy="549275"/>
          </a:xfrm>
          <a:prstGeom prst="rect">
            <a:avLst/>
          </a:prstGeom>
        </p:spPr>
        <p:txBody>
          <a:bodyPr vert="horz" lIns="0" tIns="0" rIns="0" bIns="0" rtlCol="0" anchor="ctr"/>
          <a:lstStyle>
            <a:lvl1pPr algn="l" fontAlgn="auto">
              <a:spcBef>
                <a:spcPts val="0"/>
              </a:spcBef>
              <a:spcAft>
                <a:spcPts val="0"/>
              </a:spcAft>
              <a:defRPr sz="1200" baseline="0" smtClean="0">
                <a:solidFill>
                  <a:schemeClr val="bg1"/>
                </a:solidFill>
                <a:latin typeface="Arial" pitchFamily="34" charset="0"/>
                <a:ea typeface="+mn-ea"/>
                <a:cs typeface="+mn-cs"/>
              </a:defRPr>
            </a:lvl1pPr>
          </a:lstStyle>
          <a:p>
            <a:pPr>
              <a:defRPr/>
            </a:pPr>
            <a:r>
              <a:rPr lang="en-US"/>
              <a:t>Presentation title - edit in Header and Footer</a:t>
            </a:r>
            <a:endParaRPr lang="en-US" dirty="0"/>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 id="2147483762" r:id="rId3"/>
    <p:sldLayoutId id="2147483767" r:id="rId4"/>
  </p:sldLayoutIdLst>
  <p:hf hdr="0" dt="0"/>
  <p:txStyles>
    <p:titleStyle>
      <a:lvl1pPr algn="l" rtl="0" fontAlgn="base">
        <a:spcBef>
          <a:spcPct val="0"/>
        </a:spcBef>
        <a:spcAft>
          <a:spcPct val="0"/>
        </a:spcAft>
        <a:defRPr sz="4000" kern="1200" spc="-150">
          <a:solidFill>
            <a:srgbClr val="00AE9E"/>
          </a:solidFill>
          <a:latin typeface="+mj-lt"/>
          <a:ea typeface="ヒラギノ角ゴ Pro W3" pitchFamily="84" charset="-128"/>
          <a:cs typeface="ヒラギノ角ゴ Pro W3" pitchFamily="84" charset="-128"/>
        </a:defRPr>
      </a:lvl1pPr>
      <a:lvl2pPr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2pPr>
      <a:lvl3pPr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3pPr>
      <a:lvl4pPr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4pPr>
      <a:lvl5pPr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5pPr>
      <a:lvl6pPr marL="4572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6pPr>
      <a:lvl7pPr marL="9144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7pPr>
      <a:lvl8pPr marL="13716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8pPr>
      <a:lvl9pPr marL="18288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9pPr>
    </p:titleStyle>
    <p:bodyStyle>
      <a:lvl1pPr algn="l" rtl="0" fontAlgn="base">
        <a:spcBef>
          <a:spcPts val="1200"/>
        </a:spcBef>
        <a:spcAft>
          <a:spcPct val="0"/>
        </a:spcAft>
        <a:buFont typeface="Arial" pitchFamily="84" charset="0"/>
        <a:defRPr kern="1200">
          <a:solidFill>
            <a:srgbClr val="00AE9E"/>
          </a:solidFill>
          <a:latin typeface="Arial" pitchFamily="34" charset="0"/>
          <a:ea typeface="ヒラギノ角ゴ Pro W3" pitchFamily="84" charset="-128"/>
          <a:cs typeface="ヒラギノ角ゴ Pro W3" pitchFamily="84" charset="-128"/>
        </a:defRPr>
      </a:lvl1pPr>
      <a:lvl2pPr algn="l" rtl="0" fontAlgn="base">
        <a:spcBef>
          <a:spcPts val="600"/>
        </a:spcBef>
        <a:spcAft>
          <a:spcPct val="0"/>
        </a:spcAft>
        <a:defRPr kern="1200">
          <a:solidFill>
            <a:schemeClr val="tx1"/>
          </a:solidFill>
          <a:latin typeface="Arial" pitchFamily="34" charset="0"/>
          <a:ea typeface="ヒラギノ角ゴ Pro W3" pitchFamily="84" charset="-128"/>
          <a:cs typeface="+mn-cs"/>
        </a:defRPr>
      </a:lvl2pPr>
      <a:lvl3pPr marL="215900" indent="-215900" algn="l" rtl="0" fontAlgn="base">
        <a:spcBef>
          <a:spcPts val="600"/>
        </a:spcBef>
        <a:spcAft>
          <a:spcPct val="0"/>
        </a:spcAft>
        <a:buFont typeface="Arial" pitchFamily="84" charset="0"/>
        <a:buChar char="•"/>
        <a:defRPr kern="1200">
          <a:solidFill>
            <a:schemeClr val="tx1"/>
          </a:solidFill>
          <a:latin typeface="Arial" pitchFamily="34" charset="0"/>
          <a:ea typeface="ヒラギノ角ゴ Pro W3" pitchFamily="84" charset="-128"/>
          <a:cs typeface="+mn-cs"/>
        </a:defRPr>
      </a:lvl3pPr>
      <a:lvl4pPr marL="898525" indent="-287338" algn="l" rtl="0" fontAlgn="base">
        <a:spcBef>
          <a:spcPts val="600"/>
        </a:spcBef>
        <a:spcAft>
          <a:spcPct val="0"/>
        </a:spcAft>
        <a:buFont typeface="Arial" pitchFamily="84" charset="0"/>
        <a:buChar char="–"/>
        <a:defRPr sz="1600" kern="1200">
          <a:solidFill>
            <a:schemeClr val="tx1"/>
          </a:solidFill>
          <a:latin typeface="Arial" pitchFamily="34" charset="0"/>
          <a:ea typeface="ヒラギノ角ゴ Pro W3" pitchFamily="84" charset="-128"/>
          <a:cs typeface="+mn-cs"/>
        </a:defRPr>
      </a:lvl4pPr>
      <a:lvl5pPr marL="1431925" indent="-263525" algn="l" rtl="0" fontAlgn="base">
        <a:spcBef>
          <a:spcPct val="20000"/>
        </a:spcBef>
        <a:spcAft>
          <a:spcPct val="0"/>
        </a:spcAft>
        <a:buFontTx/>
        <a:buNone/>
        <a:defRPr sz="1600" kern="1200">
          <a:solidFill>
            <a:schemeClr val="tx1"/>
          </a:solidFill>
          <a:latin typeface="Arial" pitchFamily="34" charset="0"/>
          <a:ea typeface="ヒラギノ角ゴ Pro W3" pitchFamily="8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7213" y="274638"/>
            <a:ext cx="8029575" cy="114300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1027" name="Text Placeholder 2"/>
          <p:cNvSpPr>
            <a:spLocks noGrp="1"/>
          </p:cNvSpPr>
          <p:nvPr>
            <p:ph type="body" idx="1"/>
          </p:nvPr>
        </p:nvSpPr>
        <p:spPr bwMode="auto">
          <a:xfrm>
            <a:off x="557213" y="1600200"/>
            <a:ext cx="8029575"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3"/>
            <a:r>
              <a:rPr lang="en-US" dirty="0"/>
              <a:t>Third </a:t>
            </a:r>
            <a:r>
              <a:rPr lang="en-US" dirty="0" smtClean="0"/>
              <a:t>level</a:t>
            </a:r>
          </a:p>
          <a:p>
            <a:pPr lvl="4"/>
            <a:r>
              <a:rPr lang="en-US" dirty="0" smtClean="0"/>
              <a:t>Fourth </a:t>
            </a:r>
            <a:r>
              <a:rPr lang="en-US" dirty="0"/>
              <a:t>level</a:t>
            </a:r>
          </a:p>
          <a:p>
            <a:pPr lvl="5"/>
            <a:r>
              <a:rPr lang="en-US" dirty="0" smtClean="0"/>
              <a:t>Fifth </a:t>
            </a:r>
            <a:r>
              <a:rPr lang="en-US" dirty="0"/>
              <a:t>level</a:t>
            </a:r>
          </a:p>
        </p:txBody>
      </p:sp>
      <p:sp>
        <p:nvSpPr>
          <p:cNvPr id="7" name="Slide Number Placeholder 5"/>
          <p:cNvSpPr>
            <a:spLocks noGrp="1"/>
          </p:cNvSpPr>
          <p:nvPr>
            <p:ph type="sldNum" sz="quarter" idx="4"/>
          </p:nvPr>
        </p:nvSpPr>
        <p:spPr>
          <a:xfrm>
            <a:off x="0" y="6308725"/>
            <a:ext cx="9144000" cy="549275"/>
          </a:xfrm>
          <a:prstGeom prst="rect">
            <a:avLst/>
          </a:prstGeom>
          <a:solidFill>
            <a:schemeClr val="bg2"/>
          </a:solidFill>
        </p:spPr>
        <p:txBody>
          <a:bodyPr vert="horz" wrap="square" lIns="0" tIns="0" rIns="91440" bIns="0" numCol="1" anchor="ctr" anchorCtr="0" compatLnSpc="1">
            <a:prstTxWarp prst="textNoShape">
              <a:avLst/>
            </a:prstTxWarp>
          </a:bodyPr>
          <a:lstStyle>
            <a:lvl1pPr>
              <a:defRPr sz="1200">
                <a:solidFill>
                  <a:schemeClr val="bg1"/>
                </a:solidFill>
              </a:defRPr>
            </a:lvl1pPr>
          </a:lstStyle>
          <a:p>
            <a:pPr>
              <a:defRPr/>
            </a:pPr>
            <a:r>
              <a:rPr lang="en-US" dirty="0" smtClean="0">
                <a:solidFill>
                  <a:prstClr val="white"/>
                </a:solidFill>
              </a:rPr>
              <a:t>  </a:t>
            </a:r>
            <a:fld id="{45F8D313-CCBE-49D6-A3BC-57B1848DFB52}" type="slidenum">
              <a:rPr lang="en-US" smtClean="0">
                <a:solidFill>
                  <a:prstClr val="white"/>
                </a:solidFill>
              </a:rPr>
              <a:pPr>
                <a:defRPr/>
              </a:pPr>
              <a:t>‹#›</a:t>
            </a:fld>
            <a:r>
              <a:rPr lang="en-US" dirty="0" smtClean="0">
                <a:solidFill>
                  <a:prstClr val="white"/>
                </a:solidFill>
              </a:rPr>
              <a:t> </a:t>
            </a:r>
            <a:endParaRPr lang="en-US" dirty="0">
              <a:solidFill>
                <a:prstClr val="white"/>
              </a:solidFill>
            </a:endParaRPr>
          </a:p>
        </p:txBody>
      </p:sp>
      <p:sp>
        <p:nvSpPr>
          <p:cNvPr id="6" name="Footer Placeholder 5"/>
          <p:cNvSpPr>
            <a:spLocks noGrp="1"/>
          </p:cNvSpPr>
          <p:nvPr>
            <p:ph type="ftr" sz="quarter" idx="3"/>
          </p:nvPr>
        </p:nvSpPr>
        <p:spPr>
          <a:xfrm>
            <a:off x="900113" y="6308725"/>
            <a:ext cx="8064375" cy="549275"/>
          </a:xfrm>
          <a:prstGeom prst="rect">
            <a:avLst/>
          </a:prstGeom>
        </p:spPr>
        <p:txBody>
          <a:bodyPr vert="horz" lIns="0" tIns="0" rIns="0" bIns="0" rtlCol="0" anchor="ctr"/>
          <a:lstStyle>
            <a:lvl1pPr algn="l" fontAlgn="auto">
              <a:spcBef>
                <a:spcPts val="0"/>
              </a:spcBef>
              <a:spcAft>
                <a:spcPts val="0"/>
              </a:spcAft>
              <a:defRPr sz="1200" baseline="0">
                <a:solidFill>
                  <a:schemeClr val="bg1"/>
                </a:solidFill>
                <a:latin typeface="Arial" pitchFamily="34" charset="0"/>
                <a:ea typeface="+mn-ea"/>
                <a:cs typeface="+mn-cs"/>
              </a:defRPr>
            </a:lvl1pPr>
          </a:lstStyle>
          <a:p>
            <a:pPr>
              <a:defRPr/>
            </a:pPr>
            <a:r>
              <a:rPr lang="en-US" dirty="0">
                <a:solidFill>
                  <a:prstClr val="white"/>
                </a:solidFill>
              </a:rPr>
              <a:t>Presentation title - edit in Header and Footer</a:t>
            </a:r>
          </a:p>
        </p:txBody>
      </p:sp>
    </p:spTree>
    <p:extLst>
      <p:ext uri="{BB962C8B-B14F-4D97-AF65-F5344CB8AC3E}">
        <p14:creationId xmlns:p14="http://schemas.microsoft.com/office/powerpoint/2010/main" val="125032674"/>
      </p:ext>
    </p:extLst>
  </p:cSld>
  <p:clrMap bg1="lt1" tx1="dk1" bg2="lt2" tx2="dk2" accent1="accent1" accent2="accent2" accent3="accent3" accent4="accent4" accent5="accent5" accent6="accent6" hlink="hlink" folHlink="folHlink"/>
  <p:sldLayoutIdLst>
    <p:sldLayoutId id="2147483765" r:id="rId1"/>
    <p:sldLayoutId id="2147483766" r:id="rId2"/>
  </p:sldLayoutIdLst>
  <p:hf hdr="0" dt="0"/>
  <p:txStyles>
    <p:titleStyle>
      <a:lvl1pPr algn="l" rtl="0" eaLnBrk="0" fontAlgn="base" hangingPunct="0">
        <a:spcBef>
          <a:spcPct val="0"/>
        </a:spcBef>
        <a:spcAft>
          <a:spcPct val="0"/>
        </a:spcAft>
        <a:defRPr sz="4000" kern="1200" spc="-150">
          <a:solidFill>
            <a:srgbClr val="00AE9E"/>
          </a:solidFill>
          <a:latin typeface="+mj-lt"/>
          <a:ea typeface="ヒラギノ角ゴ Pro W3" pitchFamily="84" charset="-128"/>
          <a:cs typeface="ヒラギノ角ゴ Pro W3" pitchFamily="84" charset="-128"/>
        </a:defRPr>
      </a:lvl1pPr>
      <a:lvl2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2pPr>
      <a:lvl3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3pPr>
      <a:lvl4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4pPr>
      <a:lvl5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5pPr>
      <a:lvl6pPr marL="4572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6pPr>
      <a:lvl7pPr marL="9144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7pPr>
      <a:lvl8pPr marL="13716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8pPr>
      <a:lvl9pPr marL="18288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9pPr>
    </p:titleStyle>
    <p:bodyStyle>
      <a:lvl1pPr marL="342900" indent="-342900" algn="l" rtl="0" eaLnBrk="0" fontAlgn="base" hangingPunct="0">
        <a:spcBef>
          <a:spcPts val="1200"/>
        </a:spcBef>
        <a:spcAft>
          <a:spcPct val="0"/>
        </a:spcAft>
        <a:buFont typeface="Arial" pitchFamily="84" charset="0"/>
        <a:defRPr kern="1200" baseline="0">
          <a:solidFill>
            <a:srgbClr val="00AE9E"/>
          </a:solidFill>
          <a:latin typeface="Arial" pitchFamily="34" charset="0"/>
          <a:ea typeface="ヒラギノ角ゴ Pro W3" pitchFamily="84" charset="-128"/>
          <a:cs typeface="ヒラギノ角ゴ Pro W3" pitchFamily="84" charset="-128"/>
        </a:defRPr>
      </a:lvl1pPr>
      <a:lvl2pPr marL="354013" indent="-176213" algn="l" rtl="0" eaLnBrk="0" fontAlgn="base" hangingPunct="0">
        <a:spcBef>
          <a:spcPts val="600"/>
        </a:spcBef>
        <a:spcAft>
          <a:spcPct val="0"/>
        </a:spcAft>
        <a:defRPr kern="1200" baseline="0">
          <a:solidFill>
            <a:schemeClr val="tx1"/>
          </a:solidFill>
          <a:latin typeface="Arial" pitchFamily="34" charset="0"/>
          <a:ea typeface="ヒラギノ角ゴ Pro W3" pitchFamily="84" charset="-128"/>
          <a:cs typeface="+mn-cs"/>
        </a:defRPr>
      </a:lvl2pPr>
      <a:lvl3pPr marL="215900" indent="-215900" algn="l" rtl="0" eaLnBrk="0" fontAlgn="base" hangingPunct="0">
        <a:spcBef>
          <a:spcPts val="600"/>
        </a:spcBef>
        <a:spcAft>
          <a:spcPct val="0"/>
        </a:spcAft>
        <a:buFont typeface="Arial" pitchFamily="84" charset="0"/>
        <a:buChar char="•"/>
        <a:defRPr kern="1200">
          <a:solidFill>
            <a:schemeClr val="tx1"/>
          </a:solidFill>
          <a:latin typeface="Arial" pitchFamily="34" charset="0"/>
          <a:ea typeface="ヒラギノ角ゴ Pro W3" pitchFamily="84" charset="-128"/>
          <a:cs typeface="+mn-cs"/>
        </a:defRPr>
      </a:lvl3pPr>
      <a:lvl4pPr marL="625475" indent="-190500" algn="l" rtl="0" eaLnBrk="0" fontAlgn="base" hangingPunct="0">
        <a:spcBef>
          <a:spcPts val="600"/>
        </a:spcBef>
        <a:spcAft>
          <a:spcPct val="0"/>
        </a:spcAft>
        <a:buFont typeface="Arial" pitchFamily="34" charset="0"/>
        <a:buChar char="•"/>
        <a:defRPr sz="1600" kern="1200">
          <a:solidFill>
            <a:schemeClr val="tx1"/>
          </a:solidFill>
          <a:latin typeface="Arial" pitchFamily="34" charset="0"/>
          <a:ea typeface="ヒラギノ角ゴ Pro W3" pitchFamily="84" charset="-128"/>
          <a:cs typeface="+mn-cs"/>
        </a:defRPr>
      </a:lvl4pPr>
      <a:lvl5pPr marL="1073150" indent="-177800" algn="l" rtl="0" eaLnBrk="0" fontAlgn="base" hangingPunct="0">
        <a:spcBef>
          <a:spcPct val="20000"/>
        </a:spcBef>
        <a:spcAft>
          <a:spcPct val="0"/>
        </a:spcAft>
        <a:buFont typeface="Arial" pitchFamily="34" charset="0"/>
        <a:buChar char="•"/>
        <a:defRPr sz="1500" kern="1200">
          <a:solidFill>
            <a:schemeClr val="tx1"/>
          </a:solidFill>
          <a:latin typeface="Arial" pitchFamily="34" charset="0"/>
          <a:ea typeface="ヒラギノ角ゴ Pro W3" pitchFamily="84" charset="-128"/>
          <a:cs typeface="+mn-cs"/>
        </a:defRPr>
      </a:lvl5pPr>
      <a:lvl6pPr marL="1520825" indent="-187325" algn="l" defTabSz="914400" rtl="0" eaLnBrk="1" latinLnBrk="0" hangingPunct="1">
        <a:spcBef>
          <a:spcPct val="20000"/>
        </a:spcBef>
        <a:buFontTx/>
        <a:buNone/>
        <a:defRPr sz="14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0C01F822-50EB-4314-971E-AE29EAB63529}" type="datetimeFigureOut">
              <a:rPr lang="en-GB" smtClean="0">
                <a:solidFill>
                  <a:prstClr val="black">
                    <a:tint val="75000"/>
                  </a:prstClr>
                </a:solidFill>
                <a:latin typeface="Calibri"/>
              </a:rPr>
              <a:pPr fontAlgn="auto">
                <a:spcBef>
                  <a:spcPts val="0"/>
                </a:spcBef>
                <a:spcAft>
                  <a:spcPts val="0"/>
                </a:spcAft>
              </a:pPr>
              <a:t>01/06/2015</a:t>
            </a:fld>
            <a:endParaRPr lang="en-GB" smtClean="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smtClean="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6AA926D3-7C5E-48C3-9115-2396EA24C080}" type="slidenum">
              <a:rPr lang="en-GB" smtClean="0">
                <a:solidFill>
                  <a:prstClr val="black">
                    <a:tint val="75000"/>
                  </a:prstClr>
                </a:solidFill>
                <a:latin typeface="Calibri"/>
              </a:rPr>
              <a:pPr fontAlgn="auto">
                <a:spcBef>
                  <a:spcPts val="0"/>
                </a:spcBef>
                <a:spcAft>
                  <a:spcPts val="0"/>
                </a:spcAft>
              </a:pPr>
              <a:t>‹#›</a:t>
            </a:fld>
            <a:endParaRPr lang="en-GB" smtClean="0">
              <a:solidFill>
                <a:prstClr val="black">
                  <a:tint val="75000"/>
                </a:prstClr>
              </a:solidFill>
              <a:latin typeface="Calibri"/>
            </a:endParaRPr>
          </a:p>
        </p:txBody>
      </p:sp>
    </p:spTree>
    <p:extLst>
      <p:ext uri="{BB962C8B-B14F-4D97-AF65-F5344CB8AC3E}">
        <p14:creationId xmlns:p14="http://schemas.microsoft.com/office/powerpoint/2010/main" val="4182592770"/>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nlca@rcplondon.ac.uk" TargetMode="External"/><Relationship Id="rId2" Type="http://schemas.openxmlformats.org/officeDocument/2006/relationships/hyperlink" Target="http://www.rcplondon.ac.uk/resources/national-lung-cancer-audit"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england.nhs.uk/statistics/statistical-work-areas/diagnostic-imaging-dataset/" TargetMode="External"/><Relationship Id="rId2" Type="http://schemas.openxmlformats.org/officeDocument/2006/relationships/hyperlink" Target="http://www.hscic.gov.uk/DID"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2" Type="http://schemas.openxmlformats.org/officeDocument/2006/relationships/hyperlink" Target="http://www.chemodataset.nhs.uk/home"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What data are collected?</a:t>
            </a:r>
            <a:br>
              <a:rPr lang="en-GB" dirty="0" smtClean="0"/>
            </a:br>
            <a:r>
              <a:rPr lang="en-GB" dirty="0" smtClean="0"/>
              <a:t>How, and who by?</a:t>
            </a:r>
            <a:endParaRPr lang="en-GB" dirty="0"/>
          </a:p>
        </p:txBody>
      </p:sp>
      <p:sp>
        <p:nvSpPr>
          <p:cNvPr id="3" name="Subtitle 2"/>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21755054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National Prostate Cancer Audit</a:t>
            </a:r>
          </a:p>
        </p:txBody>
      </p:sp>
      <p:sp>
        <p:nvSpPr>
          <p:cNvPr id="3" name="Content Placeholder 2"/>
          <p:cNvSpPr>
            <a:spLocks noGrp="1"/>
          </p:cNvSpPr>
          <p:nvPr>
            <p:ph idx="1"/>
          </p:nvPr>
        </p:nvSpPr>
        <p:spPr>
          <a:xfrm>
            <a:off x="539552" y="1268760"/>
            <a:ext cx="8028000" cy="4608512"/>
          </a:xfrm>
        </p:spPr>
        <p:txBody>
          <a:bodyPr/>
          <a:lstStyle/>
          <a:p>
            <a:pPr marL="285750" indent="-285750">
              <a:buFont typeface="Arial" panose="020B0604020202020204" pitchFamily="34" charset="0"/>
              <a:buChar char="•"/>
            </a:pPr>
            <a:r>
              <a:rPr lang="en-GB" dirty="0" smtClean="0"/>
              <a:t>Follows New </a:t>
            </a:r>
            <a:r>
              <a:rPr lang="en-GB" dirty="0">
                <a:latin typeface="+mn-lt"/>
              </a:rPr>
              <a:t>model</a:t>
            </a:r>
            <a:r>
              <a:rPr lang="en-GB" dirty="0" smtClean="0"/>
              <a:t> for national cancer audits</a:t>
            </a:r>
          </a:p>
          <a:p>
            <a:pPr marL="1184275" lvl="3" indent="-285750">
              <a:buFont typeface="Arial" panose="020B0604020202020204" pitchFamily="34" charset="0"/>
              <a:buChar char="•"/>
            </a:pPr>
            <a:r>
              <a:rPr lang="en-GB" dirty="0" smtClean="0"/>
              <a:t>Partnership between NCRS and professional bodies</a:t>
            </a:r>
          </a:p>
          <a:p>
            <a:pPr marL="1184275" lvl="3" indent="-285750">
              <a:buFont typeface="Arial" panose="020B0604020202020204" pitchFamily="34" charset="0"/>
              <a:buChar char="•"/>
            </a:pPr>
            <a:r>
              <a:rPr lang="en-GB" dirty="0" smtClean="0"/>
              <a:t>Based on COSD dataset routine collection</a:t>
            </a:r>
          </a:p>
          <a:p>
            <a:pPr marL="1184275" lvl="3" indent="-285750">
              <a:buFont typeface="Arial" panose="020B0604020202020204" pitchFamily="34" charset="0"/>
              <a:buChar char="•"/>
            </a:pPr>
            <a:r>
              <a:rPr lang="en-GB" dirty="0" smtClean="0"/>
              <a:t>Plus ~20 additional data items</a:t>
            </a:r>
          </a:p>
          <a:p>
            <a:pPr marL="1184275" lvl="3" indent="-285750">
              <a:buFont typeface="Arial" panose="020B0604020202020204" pitchFamily="34" charset="0"/>
              <a:buChar char="•"/>
            </a:pPr>
            <a:r>
              <a:rPr lang="en-GB" dirty="0"/>
              <a:t>Data linkage by NCRS for analytical uses</a:t>
            </a:r>
          </a:p>
          <a:p>
            <a:pPr lvl="3" indent="0">
              <a:buNone/>
            </a:pPr>
            <a:endParaRPr lang="en-GB" dirty="0" smtClean="0"/>
          </a:p>
          <a:p>
            <a:pPr marL="285750" lvl="1" indent="-285750">
              <a:buFont typeface="Arial" panose="020B0604020202020204" pitchFamily="34" charset="0"/>
              <a:buChar char="•"/>
            </a:pPr>
            <a:r>
              <a:rPr lang="en-GB" dirty="0" smtClean="0"/>
              <a:t>More timely collection and feedback</a:t>
            </a:r>
          </a:p>
          <a:p>
            <a:pPr marL="1184275" lvl="3" indent="-285750">
              <a:buFont typeface="Arial" panose="020B0604020202020204" pitchFamily="34" charset="0"/>
              <a:buChar char="•"/>
            </a:pPr>
            <a:r>
              <a:rPr lang="en-GB" dirty="0" smtClean="0"/>
              <a:t>Monthly submissions of data</a:t>
            </a:r>
          </a:p>
          <a:p>
            <a:pPr marL="1184275" lvl="3" indent="-285750">
              <a:buFont typeface="Arial" panose="020B0604020202020204" pitchFamily="34" charset="0"/>
              <a:buChar char="•"/>
            </a:pPr>
            <a:r>
              <a:rPr lang="en-GB" dirty="0" smtClean="0"/>
              <a:t>Regular feedback to clinical teams</a:t>
            </a:r>
          </a:p>
          <a:p>
            <a:pPr marL="1184275" lvl="3" indent="-285750">
              <a:buFont typeface="Arial" panose="020B0604020202020204" pitchFamily="34" charset="0"/>
              <a:buChar char="•"/>
            </a:pPr>
            <a:r>
              <a:rPr lang="en-GB" dirty="0" smtClean="0"/>
              <a:t>All audit reports on </a:t>
            </a:r>
            <a:r>
              <a:rPr lang="en-GB" dirty="0" err="1" smtClean="0"/>
              <a:t>CancerStats</a:t>
            </a:r>
            <a:r>
              <a:rPr lang="en-GB" dirty="0" smtClean="0"/>
              <a:t> – one site for cancer reports</a:t>
            </a:r>
          </a:p>
          <a:p>
            <a:pPr marL="285750" lvl="1" indent="-285750">
              <a:buFont typeface="Arial" panose="020B0604020202020204" pitchFamily="34" charset="0"/>
              <a:buChar char="•"/>
            </a:pPr>
            <a:endParaRPr lang="en-GB" dirty="0" smtClean="0"/>
          </a:p>
          <a:p>
            <a:pPr marL="1184275" lvl="3" indent="-285750">
              <a:buFont typeface="Arial" panose="020B0604020202020204" pitchFamily="34" charset="0"/>
              <a:buChar char="•"/>
            </a:pPr>
            <a:endParaRPr lang="en-GB" dirty="0" smtClean="0"/>
          </a:p>
        </p:txBody>
      </p:sp>
      <p:sp>
        <p:nvSpPr>
          <p:cNvPr id="4" name="Slide Number Placeholder 3"/>
          <p:cNvSpPr>
            <a:spLocks noGrp="1"/>
          </p:cNvSpPr>
          <p:nvPr>
            <p:ph type="sldNum" sz="quarter" idx="10"/>
          </p:nvPr>
        </p:nvSpPr>
        <p:spPr/>
        <p:txBody>
          <a:bodyPr/>
          <a:lstStyle/>
          <a:p>
            <a:r>
              <a:rPr lang="en-US" smtClean="0"/>
              <a:t>  </a:t>
            </a:r>
            <a:fld id="{11CAC823-C914-47A8-B1E8-ECC3F565C632}" type="slidenum">
              <a:rPr lang="en-US" smtClean="0"/>
              <a:pPr/>
              <a:t>10</a:t>
            </a:fld>
            <a:endParaRPr lang="en-US" dirty="0"/>
          </a:p>
        </p:txBody>
      </p:sp>
    </p:spTree>
    <p:extLst>
      <p:ext uri="{BB962C8B-B14F-4D97-AF65-F5344CB8AC3E}">
        <p14:creationId xmlns:p14="http://schemas.microsoft.com/office/powerpoint/2010/main" val="12852575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cs typeface="Arial" panose="020B0604020202020204" pitchFamily="34" charset="0"/>
              </a:rPr>
              <a:t>National Lung Cancer Audit (NLCA)</a:t>
            </a:r>
            <a:endParaRPr lang="en-GB" dirty="0"/>
          </a:p>
        </p:txBody>
      </p:sp>
      <p:sp>
        <p:nvSpPr>
          <p:cNvPr id="3" name="Content Placeholder 2"/>
          <p:cNvSpPr>
            <a:spLocks noGrp="1"/>
          </p:cNvSpPr>
          <p:nvPr>
            <p:ph idx="1"/>
          </p:nvPr>
        </p:nvSpPr>
        <p:spPr/>
        <p:txBody>
          <a:bodyPr/>
          <a:lstStyle/>
          <a:p>
            <a:pPr marL="457200" indent="-457200">
              <a:buClr>
                <a:srgbClr val="00AE9E"/>
              </a:buClr>
              <a:buFont typeface="Wingdings" pitchFamily="2" charset="2"/>
              <a:buChar char="§"/>
            </a:pPr>
            <a:r>
              <a:rPr lang="en-GB" dirty="0"/>
              <a:t>Now uses COSD as its primary data source</a:t>
            </a:r>
          </a:p>
          <a:p>
            <a:pPr marL="1371600" lvl="2" indent="-457200">
              <a:buClr>
                <a:srgbClr val="00AE9E"/>
              </a:buClr>
              <a:buFont typeface="Wingdings" pitchFamily="2" charset="2"/>
              <a:buChar char="§"/>
            </a:pPr>
            <a:r>
              <a:rPr lang="en-GB" dirty="0">
                <a:cs typeface="Times New Roman" panose="02020603050405020304" pitchFamily="18" charset="0"/>
              </a:rPr>
              <a:t>This includes </a:t>
            </a:r>
            <a:r>
              <a:rPr lang="en-GB" dirty="0"/>
              <a:t>two new items - smoking status and EGFR status</a:t>
            </a:r>
          </a:p>
          <a:p>
            <a:pPr marL="457200" indent="-457200">
              <a:buClr>
                <a:srgbClr val="00AE9E"/>
              </a:buClr>
              <a:buFont typeface="Wingdings" pitchFamily="2" charset="2"/>
              <a:buChar char="§"/>
            </a:pPr>
            <a:r>
              <a:rPr lang="en-GB" dirty="0" smtClean="0"/>
              <a:t>Feedback </a:t>
            </a:r>
            <a:r>
              <a:rPr lang="en-GB" dirty="0"/>
              <a:t>on completeness to trusts May </a:t>
            </a:r>
            <a:r>
              <a:rPr lang="en-GB" dirty="0" smtClean="0"/>
              <a:t>2015</a:t>
            </a:r>
            <a:endParaRPr lang="en-GB" dirty="0"/>
          </a:p>
          <a:p>
            <a:pPr marL="457200" indent="-457200">
              <a:buClr>
                <a:srgbClr val="00AE9E"/>
              </a:buClr>
              <a:buFont typeface="Wingdings" pitchFamily="2" charset="2"/>
              <a:buChar char="§"/>
            </a:pPr>
            <a:r>
              <a:rPr lang="en-GB" dirty="0" smtClean="0"/>
              <a:t>Annual </a:t>
            </a:r>
            <a:r>
              <a:rPr lang="en-GB" dirty="0"/>
              <a:t>Report December </a:t>
            </a:r>
            <a:r>
              <a:rPr lang="en-GB" dirty="0" smtClean="0"/>
              <a:t>2015</a:t>
            </a:r>
            <a:endParaRPr lang="en-GB" dirty="0"/>
          </a:p>
          <a:p>
            <a:pPr marL="457200" indent="-457200">
              <a:buClr>
                <a:srgbClr val="00AE9E"/>
              </a:buClr>
              <a:buFont typeface="Wingdings" pitchFamily="2" charset="2"/>
              <a:buChar char="§"/>
            </a:pPr>
            <a:r>
              <a:rPr lang="en-GB" dirty="0" smtClean="0"/>
              <a:t>PROMS/PREMS </a:t>
            </a:r>
            <a:r>
              <a:rPr lang="en-GB" dirty="0"/>
              <a:t>element in development</a:t>
            </a:r>
          </a:p>
          <a:p>
            <a:pPr marL="457200" indent="-457200">
              <a:buClr>
                <a:srgbClr val="00AE9E"/>
              </a:buClr>
              <a:buFont typeface="Wingdings" pitchFamily="2" charset="2"/>
              <a:buChar char="§"/>
            </a:pPr>
            <a:r>
              <a:rPr lang="en-GB" dirty="0" smtClean="0"/>
              <a:t>Further </a:t>
            </a:r>
            <a:r>
              <a:rPr lang="en-GB" dirty="0"/>
              <a:t>information from:</a:t>
            </a:r>
          </a:p>
          <a:p>
            <a:pPr marL="1200150" lvl="2" indent="-285750">
              <a:buClr>
                <a:srgbClr val="00AE9E"/>
              </a:buClr>
              <a:buFont typeface="Arial" panose="020B0604020202020204" pitchFamily="34" charset="0"/>
              <a:buChar char="•"/>
            </a:pPr>
            <a:r>
              <a:rPr lang="en-GB" sz="1600" dirty="0">
                <a:solidFill>
                  <a:srgbClr val="002060"/>
                </a:solidFill>
                <a:ea typeface="Calibri" panose="020F0502020204030204" pitchFamily="34" charset="0"/>
                <a:cs typeface="Times New Roman" panose="02020603050405020304" pitchFamily="18" charset="0"/>
                <a:hlinkClick r:id="rId2"/>
              </a:rPr>
              <a:t>www.rcplondon.ac.uk/resources/national-lung-cancer-audit</a:t>
            </a:r>
            <a:endParaRPr lang="en-GB" sz="1600" dirty="0">
              <a:solidFill>
                <a:srgbClr val="002060"/>
              </a:solidFill>
              <a:ea typeface="Calibri" panose="020F0502020204030204" pitchFamily="34" charset="0"/>
              <a:cs typeface="Times New Roman" panose="02020603050405020304" pitchFamily="18" charset="0"/>
            </a:endParaRPr>
          </a:p>
          <a:p>
            <a:pPr marL="1200150" lvl="2" indent="-285750">
              <a:buClr>
                <a:srgbClr val="00AE9E"/>
              </a:buClr>
              <a:buFont typeface="Arial" panose="020B0604020202020204" pitchFamily="34" charset="0"/>
              <a:buChar char="•"/>
            </a:pPr>
            <a:r>
              <a:rPr lang="en-GB" sz="1600" dirty="0">
                <a:solidFill>
                  <a:srgbClr val="002060"/>
                </a:solidFill>
                <a:ea typeface="Calibri" panose="020F0502020204030204" pitchFamily="34" charset="0"/>
                <a:cs typeface="Times New Roman" panose="02020603050405020304" pitchFamily="18" charset="0"/>
                <a:hlinkClick r:id="rId3"/>
              </a:rPr>
              <a:t>nlca@rcplondon.ac.uk</a:t>
            </a:r>
            <a:endParaRPr lang="en-GB" sz="1600" dirty="0">
              <a:solidFill>
                <a:srgbClr val="002060"/>
              </a:solidFill>
              <a:ea typeface="Calibri" panose="020F0502020204030204" pitchFamily="34" charset="0"/>
              <a:cs typeface="Times New Roman" panose="02020603050405020304" pitchFamily="18" charset="0"/>
            </a:endParaRPr>
          </a:p>
          <a:p>
            <a:endParaRPr lang="en-GB" sz="2000" dirty="0"/>
          </a:p>
        </p:txBody>
      </p:sp>
      <p:sp>
        <p:nvSpPr>
          <p:cNvPr id="4" name="Slide Number Placeholder 3"/>
          <p:cNvSpPr>
            <a:spLocks noGrp="1"/>
          </p:cNvSpPr>
          <p:nvPr>
            <p:ph type="sldNum" sz="quarter" idx="10"/>
          </p:nvPr>
        </p:nvSpPr>
        <p:spPr/>
        <p:txBody>
          <a:bodyPr/>
          <a:lstStyle/>
          <a:p>
            <a:r>
              <a:rPr lang="en-US" smtClean="0"/>
              <a:t>  </a:t>
            </a:r>
            <a:fld id="{11CAC823-C914-47A8-B1E8-ECC3F565C632}" type="slidenum">
              <a:rPr lang="en-US" smtClean="0"/>
              <a:pPr/>
              <a:t>11</a:t>
            </a:fld>
            <a:endParaRPr lang="en-US" dirty="0"/>
          </a:p>
        </p:txBody>
      </p:sp>
    </p:spTree>
    <p:extLst>
      <p:ext uri="{BB962C8B-B14F-4D97-AF65-F5344CB8AC3E}">
        <p14:creationId xmlns:p14="http://schemas.microsoft.com/office/powerpoint/2010/main" val="5415645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Data Standards</a:t>
            </a:r>
            <a:endParaRPr lang="en-GB" dirty="0"/>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en-GB" dirty="0" smtClean="0"/>
              <a:t>Five standards:</a:t>
            </a:r>
          </a:p>
          <a:p>
            <a:pPr marL="501650" lvl="2" indent="-285750">
              <a:buFont typeface="Arial" panose="020B0604020202020204" pitchFamily="34" charset="0"/>
              <a:buChar char="•"/>
            </a:pPr>
            <a:r>
              <a:rPr lang="en-GB" dirty="0" smtClean="0"/>
              <a:t>CWT - Cancer Waits</a:t>
            </a:r>
          </a:p>
          <a:p>
            <a:pPr marL="501650" lvl="2" indent="-285750">
              <a:buFont typeface="Arial" panose="020B0604020202020204" pitchFamily="34" charset="0"/>
              <a:buChar char="•"/>
            </a:pPr>
            <a:r>
              <a:rPr lang="en-GB" dirty="0" smtClean="0"/>
              <a:t>RTDS – Radiotherapy</a:t>
            </a:r>
          </a:p>
          <a:p>
            <a:pPr marL="501650" lvl="2" indent="-285750">
              <a:buFont typeface="Arial" panose="020B0604020202020204" pitchFamily="34" charset="0"/>
              <a:buChar char="•"/>
            </a:pPr>
            <a:r>
              <a:rPr lang="en-GB" dirty="0" smtClean="0"/>
              <a:t>SACT – Chemotherapy</a:t>
            </a:r>
          </a:p>
          <a:p>
            <a:pPr marL="501650" lvl="2" indent="-285750">
              <a:buFont typeface="Arial" panose="020B0604020202020204" pitchFamily="34" charset="0"/>
              <a:buChar char="•"/>
            </a:pPr>
            <a:r>
              <a:rPr lang="en-GB" dirty="0" smtClean="0"/>
              <a:t>DID – Diagnostic imaging</a:t>
            </a:r>
          </a:p>
          <a:p>
            <a:pPr marL="501650" lvl="2" indent="-285750">
              <a:buFont typeface="Arial" panose="020B0604020202020204" pitchFamily="34" charset="0"/>
              <a:buChar char="•"/>
            </a:pPr>
            <a:r>
              <a:rPr lang="en-GB" dirty="0" smtClean="0"/>
              <a:t>COSD – Cancer Outcomes and Services</a:t>
            </a:r>
          </a:p>
          <a:p>
            <a:pPr marL="501650" lvl="2" indent="-285750">
              <a:buFont typeface="Arial" panose="020B0604020202020204" pitchFamily="34" charset="0"/>
              <a:buChar char="•"/>
            </a:pPr>
            <a:endParaRPr lang="en-GB" dirty="0"/>
          </a:p>
          <a:p>
            <a:pPr marL="501650" lvl="2" indent="-285750">
              <a:buFont typeface="Arial" panose="020B0604020202020204" pitchFamily="34" charset="0"/>
              <a:buChar char="•"/>
            </a:pPr>
            <a:r>
              <a:rPr lang="en-GB" dirty="0" smtClean="0"/>
              <a:t>COSD incorporates key audit fields and CWT fields</a:t>
            </a:r>
          </a:p>
          <a:p>
            <a:endParaRPr lang="en-GB" dirty="0"/>
          </a:p>
        </p:txBody>
      </p:sp>
      <p:sp>
        <p:nvSpPr>
          <p:cNvPr id="4" name="Slide Number Placeholder 3"/>
          <p:cNvSpPr>
            <a:spLocks noGrp="1"/>
          </p:cNvSpPr>
          <p:nvPr>
            <p:ph type="sldNum" sz="quarter" idx="10"/>
          </p:nvPr>
        </p:nvSpPr>
        <p:spPr/>
        <p:txBody>
          <a:bodyPr/>
          <a:lstStyle/>
          <a:p>
            <a:r>
              <a:rPr lang="en-US" smtClean="0"/>
              <a:t>  </a:t>
            </a:r>
            <a:fld id="{11CAC823-C914-47A8-B1E8-ECC3F565C632}" type="slidenum">
              <a:rPr lang="en-US" smtClean="0"/>
              <a:pPr/>
              <a:t>12</a:t>
            </a:fld>
            <a:endParaRPr lang="en-US" dirty="0"/>
          </a:p>
        </p:txBody>
      </p:sp>
    </p:spTree>
    <p:extLst>
      <p:ext uri="{BB962C8B-B14F-4D97-AF65-F5344CB8AC3E}">
        <p14:creationId xmlns:p14="http://schemas.microsoft.com/office/powerpoint/2010/main" val="4922041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Cancer Waiting Times (CWT) – what’s new?</a:t>
            </a:r>
            <a:endParaRPr lang="en-GB" sz="3200" dirty="0"/>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en-GB" b="1" dirty="0" smtClean="0"/>
              <a:t>Guidance document being updated</a:t>
            </a:r>
          </a:p>
          <a:p>
            <a:pPr marL="1641475" lvl="3" indent="-285750">
              <a:buClr>
                <a:schemeClr val="accent5"/>
              </a:buClr>
              <a:buFont typeface="Wingdings" pitchFamily="2" charset="2"/>
              <a:buChar char="§"/>
            </a:pPr>
            <a:r>
              <a:rPr lang="en-GB" dirty="0"/>
              <a:t>Cancer Waiting Times: a Guide Version </a:t>
            </a:r>
            <a:r>
              <a:rPr lang="en-GB" dirty="0" smtClean="0"/>
              <a:t>9 in progress</a:t>
            </a:r>
            <a:endParaRPr lang="en-GB" dirty="0"/>
          </a:p>
          <a:p>
            <a:pPr marL="285750" indent="-285750">
              <a:buClr>
                <a:schemeClr val="accent5"/>
              </a:buClr>
              <a:buFont typeface="Wingdings" pitchFamily="2" charset="2"/>
              <a:buChar char="§"/>
            </a:pPr>
            <a:r>
              <a:rPr lang="en-GB" b="1" dirty="0" smtClean="0"/>
              <a:t>New data items to be collected from </a:t>
            </a:r>
            <a:r>
              <a:rPr lang="en-GB" b="1" dirty="0"/>
              <a:t>March </a:t>
            </a:r>
            <a:r>
              <a:rPr lang="en-GB" b="1" dirty="0" smtClean="0"/>
              <a:t>2016</a:t>
            </a:r>
            <a:endParaRPr lang="en-GB" b="1" dirty="0"/>
          </a:p>
          <a:p>
            <a:pPr marL="1641475" lvl="3" indent="-285750">
              <a:buClr>
                <a:schemeClr val="accent5"/>
              </a:buClr>
              <a:buFont typeface="Wingdings" pitchFamily="2" charset="2"/>
              <a:buChar char="§"/>
            </a:pPr>
            <a:r>
              <a:rPr lang="en-GB" dirty="0" smtClean="0"/>
              <a:t>NHS </a:t>
            </a:r>
            <a:r>
              <a:rPr lang="en-GB" dirty="0"/>
              <a:t>NUMBER STATUS INDICATOR CODE  </a:t>
            </a:r>
          </a:p>
          <a:p>
            <a:pPr marL="1641475" lvl="3" indent="-285750">
              <a:buClr>
                <a:schemeClr val="accent5"/>
              </a:buClr>
              <a:buFont typeface="Wingdings" pitchFamily="2" charset="2"/>
              <a:buChar char="§"/>
            </a:pPr>
            <a:r>
              <a:rPr lang="en-GB" dirty="0"/>
              <a:t>REFERRAL REQUEST RECEIVED DATE (INTER-PROVIDER TRANSFER</a:t>
            </a:r>
            <a:r>
              <a:rPr lang="en-GB" dirty="0" smtClean="0"/>
              <a:t>).</a:t>
            </a:r>
          </a:p>
          <a:p>
            <a:pPr marL="285750" indent="-285750">
              <a:buClr>
                <a:schemeClr val="accent5"/>
              </a:buClr>
              <a:buFont typeface="Wingdings" pitchFamily="2" charset="2"/>
              <a:buChar char="§"/>
            </a:pPr>
            <a:r>
              <a:rPr lang="en-GB" b="1" dirty="0" smtClean="0"/>
              <a:t>Change of submission type from </a:t>
            </a:r>
            <a:r>
              <a:rPr lang="en-GB" b="1" dirty="0"/>
              <a:t>March 2016</a:t>
            </a:r>
          </a:p>
          <a:p>
            <a:pPr marL="1641475" lvl="3" indent="-285750">
              <a:buClr>
                <a:schemeClr val="accent5"/>
              </a:buClr>
              <a:buFont typeface="Wingdings" pitchFamily="2" charset="2"/>
              <a:buChar char="§"/>
            </a:pPr>
            <a:r>
              <a:rPr lang="en-GB" dirty="0"/>
              <a:t>CSV  replaced by XML submissions</a:t>
            </a:r>
          </a:p>
          <a:p>
            <a:pPr marL="742950" lvl="1" indent="-285750">
              <a:buClr>
                <a:schemeClr val="accent5"/>
              </a:buClr>
              <a:buFont typeface="Wingdings" pitchFamily="2" charset="2"/>
              <a:buChar char="§"/>
            </a:pPr>
            <a:endParaRPr lang="en-GB" b="1" dirty="0"/>
          </a:p>
          <a:p>
            <a:endParaRPr lang="en-GB" dirty="0"/>
          </a:p>
          <a:p>
            <a:endParaRPr lang="en-GB" dirty="0"/>
          </a:p>
        </p:txBody>
      </p:sp>
      <p:sp>
        <p:nvSpPr>
          <p:cNvPr id="4" name="Slide Number Placeholder 3"/>
          <p:cNvSpPr>
            <a:spLocks noGrp="1"/>
          </p:cNvSpPr>
          <p:nvPr>
            <p:ph type="sldNum" sz="quarter" idx="10"/>
          </p:nvPr>
        </p:nvSpPr>
        <p:spPr/>
        <p:txBody>
          <a:bodyPr/>
          <a:lstStyle/>
          <a:p>
            <a:r>
              <a:rPr lang="en-US" smtClean="0"/>
              <a:t>  </a:t>
            </a:r>
            <a:fld id="{11CAC823-C914-47A8-B1E8-ECC3F565C632}" type="slidenum">
              <a:rPr lang="en-US" smtClean="0"/>
              <a:pPr/>
              <a:t>13</a:t>
            </a:fld>
            <a:endParaRPr lang="en-US" dirty="0"/>
          </a:p>
        </p:txBody>
      </p:sp>
    </p:spTree>
    <p:extLst>
      <p:ext uri="{BB962C8B-B14F-4D97-AF65-F5344CB8AC3E}">
        <p14:creationId xmlns:p14="http://schemas.microsoft.com/office/powerpoint/2010/main" val="22009179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Radiotherapy dataset (RTDS)</a:t>
            </a:r>
            <a:endParaRPr lang="en-GB" dirty="0"/>
          </a:p>
        </p:txBody>
      </p:sp>
      <p:sp>
        <p:nvSpPr>
          <p:cNvPr id="3" name="Content Placeholder 2"/>
          <p:cNvSpPr>
            <a:spLocks noGrp="1"/>
          </p:cNvSpPr>
          <p:nvPr>
            <p:ph idx="1"/>
          </p:nvPr>
        </p:nvSpPr>
        <p:spPr>
          <a:xfrm>
            <a:off x="539552" y="1196752"/>
            <a:ext cx="8028000" cy="4752528"/>
          </a:xfrm>
        </p:spPr>
        <p:txBody>
          <a:bodyPr/>
          <a:lstStyle/>
          <a:p>
            <a:pPr marL="342900" indent="-342900">
              <a:spcAft>
                <a:spcPts val="1200"/>
              </a:spcAft>
              <a:buClr>
                <a:schemeClr val="accent5"/>
              </a:buClr>
              <a:buFont typeface="Wingdings" pitchFamily="2" charset="2"/>
              <a:buChar char="§"/>
            </a:pPr>
            <a:r>
              <a:rPr lang="en-GB" dirty="0">
                <a:cs typeface="Arial" panose="020B0604020202020204" pitchFamily="34" charset="0"/>
              </a:rPr>
              <a:t>Previously collected and compiled by </a:t>
            </a:r>
            <a:r>
              <a:rPr lang="en-GB" dirty="0" err="1" smtClean="0">
                <a:cs typeface="Arial" panose="020B0604020202020204" pitchFamily="34" charset="0"/>
              </a:rPr>
              <a:t>NatCanSAT</a:t>
            </a:r>
            <a:r>
              <a:rPr lang="en-GB" dirty="0" smtClean="0">
                <a:cs typeface="Arial" panose="020B0604020202020204" pitchFamily="34" charset="0"/>
              </a:rPr>
              <a:t> (National </a:t>
            </a:r>
            <a:r>
              <a:rPr lang="en-GB" dirty="0">
                <a:cs typeface="Arial" panose="020B0604020202020204" pitchFamily="34" charset="0"/>
              </a:rPr>
              <a:t>Clinical Analysis and Specialised Applications </a:t>
            </a:r>
            <a:r>
              <a:rPr lang="en-GB" dirty="0" smtClean="0">
                <a:cs typeface="Arial" panose="020B0604020202020204" pitchFamily="34" charset="0"/>
              </a:rPr>
              <a:t>Team) </a:t>
            </a:r>
            <a:endParaRPr lang="en-GB" dirty="0">
              <a:cs typeface="Arial" panose="020B0604020202020204" pitchFamily="34" charset="0"/>
            </a:endParaRPr>
          </a:p>
          <a:p>
            <a:pPr marL="342900" indent="-342900">
              <a:spcAft>
                <a:spcPts val="1200"/>
              </a:spcAft>
              <a:buClr>
                <a:schemeClr val="accent5"/>
              </a:buClr>
              <a:buFont typeface="Wingdings" pitchFamily="2" charset="2"/>
              <a:buChar char="§"/>
            </a:pPr>
            <a:r>
              <a:rPr lang="en-GB" dirty="0" smtClean="0">
                <a:cs typeface="Arial" panose="020B0604020202020204" pitchFamily="34" charset="0"/>
              </a:rPr>
              <a:t>Radiotherapy data </a:t>
            </a:r>
            <a:r>
              <a:rPr lang="en-GB" dirty="0">
                <a:cs typeface="Arial" panose="020B0604020202020204" pitchFamily="34" charset="0"/>
              </a:rPr>
              <a:t>will be collected and compiled by NCRS from April </a:t>
            </a:r>
            <a:r>
              <a:rPr lang="en-GB" dirty="0" smtClean="0">
                <a:cs typeface="Arial" panose="020B0604020202020204" pitchFamily="34" charset="0"/>
              </a:rPr>
              <a:t>2016</a:t>
            </a:r>
          </a:p>
          <a:p>
            <a:pPr marL="342900" lvl="0" indent="-342900">
              <a:spcAft>
                <a:spcPts val="1200"/>
              </a:spcAft>
              <a:buClr>
                <a:schemeClr val="accent5"/>
              </a:buClr>
              <a:buFont typeface="Wingdings" pitchFamily="2" charset="2"/>
              <a:buChar char="§"/>
            </a:pPr>
            <a:r>
              <a:rPr lang="en-GB" dirty="0" smtClean="0"/>
              <a:t>Exploring whether Commissioning data can be omitted as available </a:t>
            </a:r>
            <a:r>
              <a:rPr lang="en-GB" dirty="0" err="1" smtClean="0"/>
              <a:t>forom</a:t>
            </a:r>
            <a:r>
              <a:rPr lang="en-GB" dirty="0" smtClean="0"/>
              <a:t> other sources -  ?just </a:t>
            </a:r>
            <a:r>
              <a:rPr lang="en-GB" dirty="0"/>
              <a:t>the key radiotherapy data </a:t>
            </a:r>
            <a:r>
              <a:rPr lang="en-GB" dirty="0" smtClean="0"/>
              <a:t>items</a:t>
            </a:r>
          </a:p>
          <a:p>
            <a:pPr marL="342900" indent="-342900">
              <a:spcAft>
                <a:spcPts val="1200"/>
              </a:spcAft>
              <a:buClr>
                <a:schemeClr val="accent5"/>
              </a:buClr>
              <a:buFont typeface="Wingdings" pitchFamily="2" charset="2"/>
              <a:buChar char="§"/>
            </a:pPr>
            <a:endParaRPr lang="en-GB" dirty="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r>
              <a:rPr lang="en-US" smtClean="0"/>
              <a:t>  </a:t>
            </a:r>
            <a:fld id="{11CAC823-C914-47A8-B1E8-ECC3F565C632}" type="slidenum">
              <a:rPr lang="en-US" smtClean="0"/>
              <a:pPr/>
              <a:t>14</a:t>
            </a:fld>
            <a:endParaRPr lang="en-US" dirty="0"/>
          </a:p>
        </p:txBody>
      </p:sp>
    </p:spTree>
    <p:extLst>
      <p:ext uri="{BB962C8B-B14F-4D97-AF65-F5344CB8AC3E}">
        <p14:creationId xmlns:p14="http://schemas.microsoft.com/office/powerpoint/2010/main" val="17748009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Diagnostic Imaging Dataset (DID)</a:t>
            </a:r>
            <a:endParaRPr lang="en-GB" dirty="0"/>
          </a:p>
        </p:txBody>
      </p:sp>
      <p:sp>
        <p:nvSpPr>
          <p:cNvPr id="3" name="Content Placeholder 2"/>
          <p:cNvSpPr>
            <a:spLocks noGrp="1"/>
          </p:cNvSpPr>
          <p:nvPr>
            <p:ph idx="1"/>
          </p:nvPr>
        </p:nvSpPr>
        <p:spPr/>
        <p:txBody>
          <a:bodyPr/>
          <a:lstStyle/>
          <a:p>
            <a:pPr marL="342900" indent="-342900">
              <a:buClr>
                <a:srgbClr val="00AE9E"/>
              </a:buClr>
              <a:buFont typeface="Wingdings" pitchFamily="2" charset="2"/>
              <a:buChar char="§"/>
            </a:pPr>
            <a:r>
              <a:rPr lang="en-GB" sz="1600" dirty="0"/>
              <a:t>Record-level data </a:t>
            </a:r>
            <a:r>
              <a:rPr lang="en-GB" sz="1600" dirty="0" smtClean="0"/>
              <a:t>from </a:t>
            </a:r>
            <a:r>
              <a:rPr lang="en-GB" sz="1600" dirty="0"/>
              <a:t>NHS Radiology Information Systems (RIS) </a:t>
            </a:r>
            <a:r>
              <a:rPr lang="en-GB" sz="1600" dirty="0" smtClean="0"/>
              <a:t>in England </a:t>
            </a:r>
          </a:p>
          <a:p>
            <a:pPr marL="1184275" lvl="3" indent="-285750">
              <a:buFont typeface="Arial" panose="020B0604020202020204" pitchFamily="34" charset="0"/>
              <a:buChar char="•"/>
            </a:pPr>
            <a:r>
              <a:rPr lang="en-GB" sz="1400" dirty="0" smtClean="0"/>
              <a:t>Covers pathway – who, what, where, when </a:t>
            </a:r>
            <a:r>
              <a:rPr lang="en-GB" sz="1400" dirty="0" err="1" smtClean="0"/>
              <a:t>etc</a:t>
            </a:r>
            <a:endParaRPr lang="en-GB" sz="1400" dirty="0" smtClean="0"/>
          </a:p>
          <a:p>
            <a:pPr marL="1184275" lvl="3" indent="-285750">
              <a:buFont typeface="Arial" panose="020B0604020202020204" pitchFamily="34" charset="0"/>
              <a:buChar char="•"/>
            </a:pPr>
            <a:r>
              <a:rPr lang="en-GB" sz="1400" dirty="0" smtClean="0"/>
              <a:t>But not reports</a:t>
            </a:r>
            <a:endParaRPr lang="en-GB" sz="1400" dirty="0"/>
          </a:p>
          <a:p>
            <a:pPr marL="342900" indent="-342900">
              <a:buClr>
                <a:srgbClr val="00AE9E"/>
              </a:buClr>
              <a:buFont typeface="Wingdings" pitchFamily="2" charset="2"/>
              <a:buChar char="§"/>
            </a:pPr>
            <a:r>
              <a:rPr lang="en-GB" sz="1600" dirty="0" smtClean="0"/>
              <a:t>Now three years data and ready to link and assess impact of </a:t>
            </a:r>
            <a:r>
              <a:rPr lang="en-GB" sz="1600" dirty="0" err="1" smtClean="0"/>
              <a:t>diagnostiic</a:t>
            </a:r>
            <a:r>
              <a:rPr lang="en-GB" sz="1600" dirty="0" smtClean="0"/>
              <a:t> imaging on cancer outcomes</a:t>
            </a:r>
            <a:endParaRPr lang="en-GB" sz="1600" dirty="0"/>
          </a:p>
          <a:p>
            <a:pPr marL="342900" indent="-342900">
              <a:buClr>
                <a:srgbClr val="00AE9E"/>
              </a:buClr>
              <a:buFont typeface="Wingdings" pitchFamily="2" charset="2"/>
              <a:buChar char="§"/>
            </a:pPr>
            <a:r>
              <a:rPr lang="en-GB" sz="1600" dirty="0" smtClean="0"/>
              <a:t>NHS staff can apply </a:t>
            </a:r>
            <a:r>
              <a:rPr lang="en-GB" sz="1600" dirty="0"/>
              <a:t>for access to the DID </a:t>
            </a:r>
            <a:r>
              <a:rPr lang="en-GB" sz="1600" dirty="0" smtClean="0"/>
              <a:t>summary data</a:t>
            </a:r>
          </a:p>
          <a:p>
            <a:pPr marL="1241425" lvl="3" indent="-342900">
              <a:buClr>
                <a:srgbClr val="00AE9E"/>
              </a:buClr>
              <a:buFont typeface="Wingdings" pitchFamily="2" charset="2"/>
              <a:buChar char="§"/>
            </a:pPr>
            <a:r>
              <a:rPr lang="en-GB" sz="1400" dirty="0" smtClean="0"/>
              <a:t> </a:t>
            </a:r>
            <a:r>
              <a:rPr lang="en-GB" sz="1400" dirty="0"/>
              <a:t>Further details: </a:t>
            </a:r>
            <a:r>
              <a:rPr lang="en-GB" sz="1400" dirty="0">
                <a:hlinkClick r:id="rId2"/>
              </a:rPr>
              <a:t>http://www.hscic.gov.uk/DID</a:t>
            </a:r>
            <a:endParaRPr lang="en-GB" sz="1400" dirty="0"/>
          </a:p>
          <a:p>
            <a:pPr marL="342900" indent="-342900">
              <a:buClr>
                <a:srgbClr val="00AE9E"/>
              </a:buClr>
              <a:buFont typeface="Wingdings" pitchFamily="2" charset="2"/>
              <a:buChar char="§"/>
            </a:pPr>
            <a:r>
              <a:rPr lang="en-GB" sz="1600" dirty="0" smtClean="0"/>
              <a:t>Monthly provisional summary and annual reports by NHS England</a:t>
            </a:r>
          </a:p>
          <a:p>
            <a:pPr marL="1241425" lvl="3" indent="-342900">
              <a:buClr>
                <a:srgbClr val="00AE9E"/>
              </a:buClr>
              <a:buFont typeface="Wingdings" pitchFamily="2" charset="2"/>
              <a:buChar char="§"/>
            </a:pPr>
            <a:r>
              <a:rPr lang="en-GB" sz="1400" dirty="0" smtClean="0">
                <a:hlinkClick r:id="rId3"/>
              </a:rPr>
              <a:t>http</a:t>
            </a:r>
            <a:r>
              <a:rPr lang="en-GB" sz="1400" dirty="0">
                <a:hlinkClick r:id="rId3"/>
              </a:rPr>
              <a:t>://www.england.nhs.uk/statistics/statistical-work-areas/diagnostic-imaging-dataset/</a:t>
            </a:r>
            <a:endParaRPr lang="en-GB" sz="1400" dirty="0"/>
          </a:p>
          <a:p>
            <a:pPr marL="342900" indent="-342900">
              <a:buClr>
                <a:srgbClr val="00AE9E"/>
              </a:buClr>
              <a:buFont typeface="Wingdings" pitchFamily="2" charset="2"/>
              <a:buChar char="§"/>
            </a:pPr>
            <a:endParaRPr lang="en-GB" sz="1600" dirty="0" smtClean="0"/>
          </a:p>
        </p:txBody>
      </p:sp>
      <p:sp>
        <p:nvSpPr>
          <p:cNvPr id="5" name="Footer Placeholder 4"/>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29159995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DID reports</a:t>
            </a:r>
            <a:endParaRPr lang="en-GB" dirty="0"/>
          </a:p>
        </p:txBody>
      </p:sp>
      <p:sp>
        <p:nvSpPr>
          <p:cNvPr id="4" name="Slide Number Placeholder 3"/>
          <p:cNvSpPr>
            <a:spLocks noGrp="1"/>
          </p:cNvSpPr>
          <p:nvPr>
            <p:ph type="sldNum" sz="quarter" idx="10"/>
          </p:nvPr>
        </p:nvSpPr>
        <p:spPr/>
        <p:txBody>
          <a:bodyPr/>
          <a:lstStyle/>
          <a:p>
            <a:r>
              <a:rPr lang="en-US" smtClean="0"/>
              <a:t>  </a:t>
            </a:r>
            <a:fld id="{11CAC823-C914-47A8-B1E8-ECC3F565C632}" type="slidenum">
              <a:rPr lang="en-US" smtClean="0"/>
              <a:pPr/>
              <a:t>16</a:t>
            </a:fld>
            <a:endParaRPr lang="en-US" dirty="0"/>
          </a:p>
        </p:txBody>
      </p:sp>
      <p:pic>
        <p:nvPicPr>
          <p:cNvPr id="8" name="Picture 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 r="15195"/>
          <a:stretch/>
        </p:blipFill>
        <p:spPr bwMode="auto">
          <a:xfrm>
            <a:off x="195326" y="2636912"/>
            <a:ext cx="7874779" cy="3816424"/>
          </a:xfrm>
          <a:prstGeom prst="rect">
            <a:avLst/>
          </a:prstGeom>
          <a:solidFill>
            <a:schemeClr val="bg1"/>
          </a:solidFill>
          <a:ln>
            <a:noFill/>
          </a:ln>
          <a:effectLst/>
          <a:extLst/>
        </p:spPr>
      </p:pic>
      <p:sp>
        <p:nvSpPr>
          <p:cNvPr id="10" name="TextBox 9"/>
          <p:cNvSpPr txBox="1"/>
          <p:nvPr/>
        </p:nvSpPr>
        <p:spPr>
          <a:xfrm>
            <a:off x="215477" y="2780928"/>
            <a:ext cx="1944216" cy="577081"/>
          </a:xfrm>
          <a:prstGeom prst="rect">
            <a:avLst/>
          </a:prstGeom>
          <a:solidFill>
            <a:schemeClr val="bg1"/>
          </a:solidFill>
        </p:spPr>
        <p:txBody>
          <a:bodyPr wrap="square" rtlCol="0">
            <a:spAutoFit/>
          </a:bodyPr>
          <a:lstStyle/>
          <a:p>
            <a:r>
              <a:rPr lang="en-GB" sz="1050" dirty="0" smtClean="0"/>
              <a:t>NHS imaging activity in England by gender and age, 2013-14</a:t>
            </a:r>
            <a:endParaRPr lang="en-GB" sz="1050" dirty="0"/>
          </a:p>
        </p:txBody>
      </p:sp>
      <p:pic>
        <p:nvPicPr>
          <p:cNvPr id="6" name="Picture 10"/>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43380" y="1196752"/>
            <a:ext cx="6998477" cy="331236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6660232" y="1196752"/>
            <a:ext cx="1412516" cy="900246"/>
          </a:xfrm>
          <a:prstGeom prst="rect">
            <a:avLst/>
          </a:prstGeom>
          <a:solidFill>
            <a:schemeClr val="bg1"/>
          </a:solidFill>
        </p:spPr>
        <p:txBody>
          <a:bodyPr wrap="square">
            <a:spAutoFit/>
          </a:bodyPr>
          <a:lstStyle/>
          <a:p>
            <a:pPr algn="r"/>
            <a:r>
              <a:rPr lang="en-GB" sz="1050" b="1" dirty="0"/>
              <a:t>Average period from date of test to date test report issued for </a:t>
            </a:r>
            <a:r>
              <a:rPr lang="en-GB" sz="1050" b="1" dirty="0" smtClean="0"/>
              <a:t>Chest X-ray, </a:t>
            </a:r>
            <a:r>
              <a:rPr lang="en-GB" sz="1050" b="1" dirty="0"/>
              <a:t>by provider, 2013-14</a:t>
            </a: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3848" y="3336439"/>
            <a:ext cx="5376228" cy="3230613"/>
          </a:xfrm>
          <a:prstGeom prst="rect">
            <a:avLst/>
          </a:prstGeom>
          <a:solidFill>
            <a:schemeClr val="bg1"/>
          </a:solidFill>
          <a:ln>
            <a:solidFill>
              <a:schemeClr val="tx1"/>
            </a:solidFill>
          </a:ln>
        </p:spPr>
      </p:pic>
      <p:sp>
        <p:nvSpPr>
          <p:cNvPr id="14" name="Rectangle 13"/>
          <p:cNvSpPr/>
          <p:nvPr/>
        </p:nvSpPr>
        <p:spPr>
          <a:xfrm>
            <a:off x="6659963" y="3253530"/>
            <a:ext cx="2448696" cy="577081"/>
          </a:xfrm>
          <a:prstGeom prst="rect">
            <a:avLst/>
          </a:prstGeom>
          <a:solidFill>
            <a:schemeClr val="bg1"/>
          </a:solidFill>
        </p:spPr>
        <p:txBody>
          <a:bodyPr wrap="square">
            <a:spAutoFit/>
          </a:bodyPr>
          <a:lstStyle/>
          <a:p>
            <a:pPr algn="r"/>
            <a:r>
              <a:rPr lang="en-GB" sz="1050" b="1" dirty="0" smtClean="0"/>
              <a:t>Ultrasound activity </a:t>
            </a:r>
            <a:r>
              <a:rPr lang="en-GB" sz="1050" b="1" dirty="0"/>
              <a:t>by number of days from date of test request to date of test, by </a:t>
            </a:r>
            <a:r>
              <a:rPr lang="en-GB" sz="1050" b="1" dirty="0" smtClean="0"/>
              <a:t>source </a:t>
            </a:r>
            <a:r>
              <a:rPr lang="en-GB" sz="1050" b="1" dirty="0"/>
              <a:t>of referral, 2013/14</a:t>
            </a:r>
          </a:p>
        </p:txBody>
      </p:sp>
    </p:spTree>
    <p:extLst>
      <p:ext uri="{BB962C8B-B14F-4D97-AF65-F5344CB8AC3E}">
        <p14:creationId xmlns:p14="http://schemas.microsoft.com/office/powerpoint/2010/main" val="7029379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arn(inVertical)">
                                      <p:cBhvr>
                                        <p:cTn id="16" dur="500"/>
                                        <p:tgtEl>
                                          <p:spTgt spid="15"/>
                                        </p:tgtEl>
                                      </p:cBhvr>
                                    </p:animEffect>
                                  </p:childTnLst>
                                </p:cTn>
                              </p:par>
                            </p:childTnLst>
                          </p:cTn>
                        </p:par>
                        <p:par>
                          <p:cTn id="17" fill="hold">
                            <p:stCondLst>
                              <p:cond delay="500"/>
                            </p:stCondLst>
                            <p:childTnLst>
                              <p:par>
                                <p:cTn id="18" presetID="10" presetClass="entr" presetSubtype="0" fill="hold" grpId="0" nodeType="afterEffect">
                                  <p:stCondLst>
                                    <p:cond delay="50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cs typeface="Arial" panose="020B0604020202020204" pitchFamily="34" charset="0"/>
              </a:rPr>
              <a:t>Systemic Anti-Cancer Therapy (SACT)</a:t>
            </a:r>
            <a:endParaRPr lang="en-GB" dirty="0"/>
          </a:p>
        </p:txBody>
      </p:sp>
      <p:sp>
        <p:nvSpPr>
          <p:cNvPr id="3" name="Content Placeholder 2"/>
          <p:cNvSpPr>
            <a:spLocks noGrp="1"/>
          </p:cNvSpPr>
          <p:nvPr>
            <p:ph idx="1"/>
          </p:nvPr>
        </p:nvSpPr>
        <p:spPr>
          <a:xfrm>
            <a:off x="539552" y="1340768"/>
            <a:ext cx="8028000" cy="4608512"/>
          </a:xfrm>
        </p:spPr>
        <p:txBody>
          <a:bodyPr/>
          <a:lstStyle/>
          <a:p>
            <a:pPr marL="285750" indent="-285750">
              <a:buFont typeface="Arial" panose="020B0604020202020204" pitchFamily="34" charset="0"/>
              <a:buChar char="•"/>
            </a:pPr>
            <a:r>
              <a:rPr lang="en-GB" dirty="0" smtClean="0"/>
              <a:t>Monthly submissions from all trusts providing chemotherapy</a:t>
            </a:r>
          </a:p>
          <a:p>
            <a:pPr marL="1184275" lvl="3" indent="-285750">
              <a:buFont typeface="Arial" panose="020B0604020202020204" pitchFamily="34" charset="0"/>
              <a:buChar char="•"/>
            </a:pPr>
            <a:r>
              <a:rPr lang="en-GB" dirty="0" smtClean="0"/>
              <a:t>Currently to Chemotherapy Intelligence Unit in Oxford but moving into NCRS system</a:t>
            </a:r>
          </a:p>
          <a:p>
            <a:pPr marL="285750" indent="-285750">
              <a:buFont typeface="Arial" panose="020B0604020202020204" pitchFamily="34" charset="0"/>
              <a:buChar char="•"/>
            </a:pPr>
            <a:r>
              <a:rPr lang="en-GB" dirty="0" smtClean="0"/>
              <a:t>Monthly, quarterly and annual reports available through website</a:t>
            </a:r>
          </a:p>
          <a:p>
            <a:pPr lvl="4"/>
            <a:r>
              <a:rPr lang="en-GB" dirty="0">
                <a:hlinkClick r:id="rId2"/>
              </a:rPr>
              <a:t>http://</a:t>
            </a:r>
            <a:r>
              <a:rPr lang="en-GB" dirty="0" smtClean="0">
                <a:hlinkClick r:id="rId2"/>
              </a:rPr>
              <a:t>www.chemodataset.nhs.uk/home</a:t>
            </a:r>
            <a:endParaRPr lang="en-GB" dirty="0" smtClean="0"/>
          </a:p>
          <a:p>
            <a:pPr marL="285750" indent="-285750">
              <a:buFont typeface="Arial" panose="020B0604020202020204" pitchFamily="34" charset="0"/>
              <a:buChar char="•"/>
            </a:pPr>
            <a:r>
              <a:rPr lang="en-GB" dirty="0" smtClean="0"/>
              <a:t>Coverage not yet complete for all trusts and cases</a:t>
            </a:r>
          </a:p>
          <a:p>
            <a:pPr marL="1184275" lvl="3" indent="-285750">
              <a:buFont typeface="Arial" panose="020B0604020202020204" pitchFamily="34" charset="0"/>
              <a:buChar char="•"/>
            </a:pPr>
            <a:r>
              <a:rPr lang="en-GB" dirty="0" smtClean="0"/>
              <a:t>Particularly haematology, paediatric and not hospital settings</a:t>
            </a:r>
          </a:p>
          <a:p>
            <a:pPr marL="285750" indent="-285750">
              <a:buFont typeface="Arial" panose="020B0604020202020204" pitchFamily="34" charset="0"/>
              <a:buChar char="•"/>
            </a:pPr>
            <a:r>
              <a:rPr lang="en-GB" dirty="0" smtClean="0"/>
              <a:t>Some poorly collected data items</a:t>
            </a:r>
          </a:p>
          <a:p>
            <a:pPr marL="1184275" lvl="3" indent="-285750">
              <a:buFont typeface="Arial" panose="020B0604020202020204" pitchFamily="34" charset="0"/>
              <a:buChar char="•"/>
            </a:pPr>
            <a:r>
              <a:rPr lang="en-GB" dirty="0"/>
              <a:t>e</a:t>
            </a:r>
            <a:r>
              <a:rPr lang="en-GB" dirty="0" smtClean="0"/>
              <a:t>g Morphology, outcomes, performance status</a:t>
            </a:r>
          </a:p>
          <a:p>
            <a:pPr marL="285750" indent="-285750">
              <a:buFont typeface="Arial" panose="020B0604020202020204" pitchFamily="34" charset="0"/>
              <a:buChar char="•"/>
            </a:pPr>
            <a:r>
              <a:rPr lang="en-GB" dirty="0" smtClean="0"/>
              <a:t>But new information never previously available</a:t>
            </a:r>
            <a:endParaRPr lang="en-GB" dirty="0"/>
          </a:p>
          <a:p>
            <a:endParaRPr lang="en-GB" dirty="0"/>
          </a:p>
        </p:txBody>
      </p:sp>
      <p:sp>
        <p:nvSpPr>
          <p:cNvPr id="4" name="Slide Number Placeholder 3"/>
          <p:cNvSpPr>
            <a:spLocks noGrp="1"/>
          </p:cNvSpPr>
          <p:nvPr>
            <p:ph type="sldNum" sz="quarter" idx="10"/>
          </p:nvPr>
        </p:nvSpPr>
        <p:spPr/>
        <p:txBody>
          <a:bodyPr/>
          <a:lstStyle/>
          <a:p>
            <a:r>
              <a:rPr lang="en-US" smtClean="0"/>
              <a:t>  </a:t>
            </a:r>
            <a:fld id="{11CAC823-C914-47A8-B1E8-ECC3F565C632}" type="slidenum">
              <a:rPr lang="en-US" smtClean="0"/>
              <a:pPr/>
              <a:t>17</a:t>
            </a:fld>
            <a:endParaRPr lang="en-US" dirty="0"/>
          </a:p>
        </p:txBody>
      </p:sp>
    </p:spTree>
    <p:extLst>
      <p:ext uri="{BB962C8B-B14F-4D97-AF65-F5344CB8AC3E}">
        <p14:creationId xmlns:p14="http://schemas.microsoft.com/office/powerpoint/2010/main" val="28568205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SACT – new information on chemotherapy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73575332"/>
              </p:ext>
            </p:extLst>
          </p:nvPr>
        </p:nvGraphicFramePr>
        <p:xfrm>
          <a:off x="323528" y="2269322"/>
          <a:ext cx="8496945" cy="3362326"/>
        </p:xfrm>
        <a:graphic>
          <a:graphicData uri="http://schemas.openxmlformats.org/drawingml/2006/table">
            <a:tbl>
              <a:tblPr firstRow="1" bandRow="1">
                <a:tableStyleId>{5C22544A-7EE6-4342-B048-85BDC9FD1C3A}</a:tableStyleId>
              </a:tblPr>
              <a:tblGrid>
                <a:gridCol w="4611528"/>
                <a:gridCol w="1955598"/>
                <a:gridCol w="1929819"/>
              </a:tblGrid>
              <a:tr h="701030">
                <a:tc>
                  <a:txBody>
                    <a:bodyPr/>
                    <a:lstStyle/>
                    <a:p>
                      <a:endParaRPr lang="en-GB" sz="1800" dirty="0"/>
                    </a:p>
                  </a:txBody>
                  <a:tcPr marT="45715" marB="45715"/>
                </a:tc>
                <a:tc>
                  <a:txBody>
                    <a:bodyPr/>
                    <a:lstStyle/>
                    <a:p>
                      <a:pPr algn="ctr"/>
                      <a:r>
                        <a:rPr lang="en-GB" sz="2000" dirty="0" smtClean="0"/>
                        <a:t>March 14 to February 15</a:t>
                      </a:r>
                    </a:p>
                    <a:p>
                      <a:pPr algn="ctr"/>
                      <a:endParaRPr lang="en-GB" sz="2000" dirty="0" smtClean="0"/>
                    </a:p>
                  </a:txBody>
                  <a:tcPr marT="45715" marB="45715"/>
                </a:tc>
                <a:tc>
                  <a:txBody>
                    <a:bodyPr/>
                    <a:lstStyle/>
                    <a:p>
                      <a:pPr algn="ctr"/>
                      <a:r>
                        <a:rPr lang="en-GB" sz="2000" dirty="0" smtClean="0"/>
                        <a:t>April 14 to March 15</a:t>
                      </a:r>
                    </a:p>
                  </a:txBody>
                  <a:tcPr marT="45715" marB="45715"/>
                </a:tc>
              </a:tr>
              <a:tr h="8229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smtClean="0">
                          <a:ln>
                            <a:noFill/>
                          </a:ln>
                          <a:solidFill>
                            <a:srgbClr val="4C4C4C"/>
                          </a:solidFill>
                          <a:effectLst/>
                          <a:uLnTx/>
                          <a:uFillTx/>
                          <a:latin typeface="+mn-lt"/>
                          <a:ea typeface="+mn-ea"/>
                          <a:cs typeface="+mn-cs"/>
                        </a:rPr>
                        <a:t>Patients Receiving Drug Treatments</a:t>
                      </a:r>
                      <a:endParaRPr lang="en-GB" sz="1600" dirty="0"/>
                    </a:p>
                  </a:txBody>
                  <a:tcPr marT="45715" marB="45715"/>
                </a:tc>
                <a:tc>
                  <a:txBody>
                    <a:bodyPr/>
                    <a:lstStyle/>
                    <a:p>
                      <a:pPr algn="ctr"/>
                      <a:r>
                        <a:rPr kumimoji="0" lang="en-GB" sz="2400" b="0" i="0" u="none" strike="noStrike" kern="0" cap="none" spc="0" normalizeH="0" baseline="0" noProof="0" dirty="0" smtClean="0">
                          <a:ln>
                            <a:noFill/>
                          </a:ln>
                          <a:solidFill>
                            <a:srgbClr val="4C4C4C"/>
                          </a:solidFill>
                          <a:effectLst/>
                          <a:uLnTx/>
                          <a:uFillTx/>
                          <a:latin typeface="+mn-lt"/>
                          <a:ea typeface="+mn-ea"/>
                          <a:cs typeface="+mn-cs"/>
                        </a:rPr>
                        <a:t>165,256</a:t>
                      </a:r>
                    </a:p>
                  </a:txBody>
                  <a:tcPr marT="45715" marB="45715"/>
                </a:tc>
                <a:tc>
                  <a:txBody>
                    <a:bodyPr/>
                    <a:lstStyle/>
                    <a:p>
                      <a:pPr algn="ctr"/>
                      <a:r>
                        <a:rPr kumimoji="0" lang="en-GB" sz="2400" b="0" i="0" u="none" strike="noStrike" kern="0" cap="none" spc="0" normalizeH="0" baseline="0" noProof="0" dirty="0" smtClean="0">
                          <a:ln>
                            <a:noFill/>
                          </a:ln>
                          <a:solidFill>
                            <a:srgbClr val="4C4C4C"/>
                          </a:solidFill>
                          <a:effectLst/>
                          <a:uLnTx/>
                          <a:uFillTx/>
                          <a:latin typeface="+mn-lt"/>
                          <a:ea typeface="+mn-ea"/>
                          <a:cs typeface="+mn-cs"/>
                        </a:rPr>
                        <a:t>165,883</a:t>
                      </a:r>
                    </a:p>
                  </a:txBody>
                  <a:tcPr marT="45715" marB="45715"/>
                </a:tc>
              </a:tr>
              <a:tr h="822949">
                <a:tc>
                  <a:txBody>
                    <a:bodyPr/>
                    <a:lstStyle/>
                    <a:p>
                      <a:r>
                        <a:rPr kumimoji="0" lang="en-GB" sz="2400" b="0" i="0" u="none" strike="noStrike" kern="0" cap="none" spc="0" normalizeH="0" baseline="0" noProof="0" dirty="0" smtClean="0">
                          <a:ln>
                            <a:noFill/>
                          </a:ln>
                          <a:solidFill>
                            <a:srgbClr val="4C4C4C"/>
                          </a:solidFill>
                          <a:effectLst/>
                          <a:uLnTx/>
                          <a:uFillTx/>
                          <a:latin typeface="+mn-lt"/>
                          <a:ea typeface="+mn-ea"/>
                          <a:cs typeface="+mn-cs"/>
                        </a:rPr>
                        <a:t>Regimens Commenced</a:t>
                      </a:r>
                    </a:p>
                  </a:txBody>
                  <a:tcPr marT="45715" marB="45715"/>
                </a:tc>
                <a:tc>
                  <a:txBody>
                    <a:bodyPr/>
                    <a:lstStyle/>
                    <a:p>
                      <a:pPr algn="ctr"/>
                      <a:r>
                        <a:rPr kumimoji="0" lang="en-GB" sz="2400" b="0" i="0" u="none" strike="noStrike" kern="0" cap="none" spc="0" normalizeH="0" baseline="0" noProof="0" dirty="0" smtClean="0">
                          <a:ln>
                            <a:noFill/>
                          </a:ln>
                          <a:solidFill>
                            <a:srgbClr val="4C4C4C"/>
                          </a:solidFill>
                          <a:effectLst/>
                          <a:uLnTx/>
                          <a:uFillTx/>
                          <a:latin typeface="+mn-lt"/>
                          <a:ea typeface="+mn-ea"/>
                          <a:cs typeface="+mn-cs"/>
                        </a:rPr>
                        <a:t>282,646</a:t>
                      </a:r>
                    </a:p>
                  </a:txBody>
                  <a:tcPr marT="45715" marB="45715"/>
                </a:tc>
                <a:tc>
                  <a:txBody>
                    <a:bodyPr/>
                    <a:lstStyle/>
                    <a:p>
                      <a:pPr algn="ctr"/>
                      <a:r>
                        <a:rPr kumimoji="0" lang="en-GB" sz="2400" b="0" i="0" u="none" strike="noStrike" kern="0" cap="none" spc="0" normalizeH="0" baseline="0" noProof="0" dirty="0" smtClean="0">
                          <a:ln>
                            <a:noFill/>
                          </a:ln>
                          <a:solidFill>
                            <a:srgbClr val="4C4C4C"/>
                          </a:solidFill>
                          <a:effectLst/>
                          <a:uLnTx/>
                          <a:uFillTx/>
                          <a:latin typeface="+mn-lt"/>
                          <a:ea typeface="+mn-ea"/>
                          <a:cs typeface="+mn-cs"/>
                        </a:rPr>
                        <a:t>283,384</a:t>
                      </a:r>
                    </a:p>
                  </a:txBody>
                  <a:tcPr marT="45715" marB="45715"/>
                </a:tc>
              </a:tr>
              <a:tr h="710597">
                <a:tc>
                  <a:txBody>
                    <a:bodyPr/>
                    <a:lstStyle/>
                    <a:p>
                      <a:r>
                        <a:rPr kumimoji="0" lang="en-GB" sz="2400" b="0" i="0" u="none" strike="noStrike" kern="0" cap="none" spc="0" normalizeH="0" baseline="0" noProof="0" dirty="0" smtClean="0">
                          <a:ln>
                            <a:noFill/>
                          </a:ln>
                          <a:solidFill>
                            <a:srgbClr val="4C4C4C"/>
                          </a:solidFill>
                          <a:effectLst/>
                          <a:uLnTx/>
                          <a:uFillTx/>
                          <a:latin typeface="+mn-lt"/>
                          <a:ea typeface="+mn-ea"/>
                          <a:cs typeface="+mn-cs"/>
                        </a:rPr>
                        <a:t>Cycles Commenced</a:t>
                      </a:r>
                    </a:p>
                  </a:txBody>
                  <a:tcPr marT="45715" marB="45715"/>
                </a:tc>
                <a:tc>
                  <a:txBody>
                    <a:bodyPr/>
                    <a:lstStyle/>
                    <a:p>
                      <a:pPr algn="ctr"/>
                      <a:r>
                        <a:rPr kumimoji="0" lang="en-GB" sz="2400" b="0" i="0" u="none" strike="noStrike" kern="0" cap="none" spc="0" normalizeH="0" baseline="0" noProof="0" dirty="0" smtClean="0">
                          <a:ln>
                            <a:noFill/>
                          </a:ln>
                          <a:solidFill>
                            <a:srgbClr val="4C4C4C"/>
                          </a:solidFill>
                          <a:effectLst/>
                          <a:uLnTx/>
                          <a:uFillTx/>
                          <a:latin typeface="+mn-lt"/>
                          <a:ea typeface="+mn-ea"/>
                          <a:cs typeface="+mn-cs"/>
                        </a:rPr>
                        <a:t>790,868</a:t>
                      </a:r>
                    </a:p>
                  </a:txBody>
                  <a:tcPr marT="45715" marB="45715"/>
                </a:tc>
                <a:tc>
                  <a:txBody>
                    <a:bodyPr/>
                    <a:lstStyle/>
                    <a:p>
                      <a:pPr algn="ctr"/>
                      <a:r>
                        <a:rPr kumimoji="0" lang="en-GB" sz="2400" b="0" i="0" u="none" strike="noStrike" kern="0" cap="none" spc="0" normalizeH="0" baseline="0" noProof="0" dirty="0" smtClean="0">
                          <a:ln>
                            <a:noFill/>
                          </a:ln>
                          <a:solidFill>
                            <a:srgbClr val="4C4C4C"/>
                          </a:solidFill>
                          <a:effectLst/>
                          <a:uLnTx/>
                          <a:uFillTx/>
                          <a:latin typeface="+mn-lt"/>
                          <a:ea typeface="+mn-ea"/>
                          <a:cs typeface="+mn-cs"/>
                        </a:rPr>
                        <a:t>805,326</a:t>
                      </a:r>
                    </a:p>
                  </a:txBody>
                  <a:tcPr marT="45715" marB="45715"/>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SACT - Quality and completeness reports</a:t>
            </a:r>
            <a:endParaRPr lang="en-GB" dirty="0"/>
          </a:p>
        </p:txBody>
      </p:sp>
      <p:sp>
        <p:nvSpPr>
          <p:cNvPr id="4" name="Slide Number Placeholder 3"/>
          <p:cNvSpPr>
            <a:spLocks noGrp="1"/>
          </p:cNvSpPr>
          <p:nvPr>
            <p:ph type="sldNum" sz="quarter" idx="10"/>
          </p:nvPr>
        </p:nvSpPr>
        <p:spPr/>
        <p:txBody>
          <a:bodyPr/>
          <a:lstStyle/>
          <a:p>
            <a:r>
              <a:rPr lang="en-US" smtClean="0"/>
              <a:t>  </a:t>
            </a:r>
            <a:fld id="{11CAC823-C914-47A8-B1E8-ECC3F565C632}" type="slidenum">
              <a:rPr lang="en-US" smtClean="0"/>
              <a:pPr/>
              <a:t>19</a:t>
            </a:fld>
            <a:endParaRPr lang="en-US" dirty="0"/>
          </a:p>
        </p:txBody>
      </p:sp>
      <p:pic>
        <p:nvPicPr>
          <p:cNvPr id="6" name="Picture 2"/>
          <p:cNvPicPr>
            <a:picLocks noGrp="1" noChangeAspect="1" noChangeArrowheads="1"/>
          </p:cNvPicPr>
          <p:nvPr>
            <p:ph idx="1"/>
          </p:nvPr>
        </p:nvPicPr>
        <p:blipFill>
          <a:blip r:embed="rId2" cstate="print"/>
          <a:srcRect t="17268" r="36153" b="39562"/>
          <a:stretch>
            <a:fillRect/>
          </a:stretch>
        </p:blipFill>
        <p:spPr bwMode="auto">
          <a:xfrm>
            <a:off x="-22672" y="1268761"/>
            <a:ext cx="9087778" cy="3456383"/>
          </a:xfrm>
          <a:prstGeom prst="rect">
            <a:avLst/>
          </a:prstGeom>
          <a:noFill/>
          <a:ln w="9525">
            <a:noFill/>
            <a:miter lim="800000"/>
            <a:headEnd/>
            <a:tailEnd/>
          </a:ln>
        </p:spPr>
      </p:pic>
      <p:sp>
        <p:nvSpPr>
          <p:cNvPr id="7" name="Rectangle 6"/>
          <p:cNvSpPr/>
          <p:nvPr/>
        </p:nvSpPr>
        <p:spPr>
          <a:xfrm>
            <a:off x="107504" y="1268760"/>
            <a:ext cx="1806682" cy="428631"/>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rPr>
              <a:t>Data completeness by diagnostic group</a:t>
            </a:r>
            <a:endParaRPr lang="en-GB" sz="1200" dirty="0">
              <a:solidFill>
                <a:schemeClr val="tx1"/>
              </a:solidFill>
            </a:endParaRPr>
          </a:p>
        </p:txBody>
      </p:sp>
      <p:pic>
        <p:nvPicPr>
          <p:cNvPr id="8" name="Picture 5"/>
          <p:cNvPicPr>
            <a:picLocks noChangeAspect="1" noChangeArrowheads="1"/>
          </p:cNvPicPr>
          <p:nvPr/>
        </p:nvPicPr>
        <p:blipFill>
          <a:blip r:embed="rId3" cstate="print"/>
          <a:srcRect/>
          <a:stretch>
            <a:fillRect/>
          </a:stretch>
        </p:blipFill>
        <p:spPr bwMode="auto">
          <a:xfrm>
            <a:off x="1010845" y="1697392"/>
            <a:ext cx="4421391" cy="4555446"/>
          </a:xfrm>
          <a:prstGeom prst="rect">
            <a:avLst/>
          </a:prstGeom>
          <a:noFill/>
          <a:ln w="9525">
            <a:solidFill>
              <a:schemeClr val="tx2"/>
            </a:solidFill>
            <a:miter lim="800000"/>
            <a:headEnd/>
            <a:tailEnd/>
          </a:ln>
        </p:spPr>
      </p:pic>
      <p:sp>
        <p:nvSpPr>
          <p:cNvPr id="9" name="Rectangle 8"/>
          <p:cNvSpPr/>
          <p:nvPr/>
        </p:nvSpPr>
        <p:spPr>
          <a:xfrm>
            <a:off x="232520" y="4365104"/>
            <a:ext cx="1152128" cy="72008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rPr>
              <a:t>Data completeness Trust Profile</a:t>
            </a:r>
            <a:endParaRPr lang="en-GB" sz="1200" dirty="0">
              <a:solidFill>
                <a:schemeClr val="tx1"/>
              </a:solidFill>
            </a:endParaRPr>
          </a:p>
        </p:txBody>
      </p:sp>
      <p:pic>
        <p:nvPicPr>
          <p:cNvPr id="10" name="Picture 6"/>
          <p:cNvPicPr>
            <a:picLocks noChangeAspect="1" noChangeArrowheads="1"/>
          </p:cNvPicPr>
          <p:nvPr/>
        </p:nvPicPr>
        <p:blipFill>
          <a:blip r:embed="rId4" cstate="print"/>
          <a:srcRect/>
          <a:stretch>
            <a:fillRect/>
          </a:stretch>
        </p:blipFill>
        <p:spPr bwMode="auto">
          <a:xfrm>
            <a:off x="3807993" y="1052736"/>
            <a:ext cx="3859928" cy="5143330"/>
          </a:xfrm>
          <a:prstGeom prst="rect">
            <a:avLst/>
          </a:prstGeom>
          <a:noFill/>
          <a:ln w="9525">
            <a:solidFill>
              <a:schemeClr val="accent2"/>
            </a:solidFill>
            <a:miter lim="800000"/>
            <a:headEnd/>
            <a:tailEnd/>
          </a:ln>
        </p:spPr>
      </p:pic>
      <p:sp>
        <p:nvSpPr>
          <p:cNvPr id="11" name="Rectangle 10"/>
          <p:cNvSpPr/>
          <p:nvPr/>
        </p:nvSpPr>
        <p:spPr>
          <a:xfrm>
            <a:off x="7236296" y="4725144"/>
            <a:ext cx="1152128" cy="72008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rPr>
              <a:t>Data Quality Trust Profile</a:t>
            </a:r>
            <a:endParaRPr lang="en-GB" sz="1200" dirty="0">
              <a:solidFill>
                <a:schemeClr val="tx1"/>
              </a:solidFill>
            </a:endParaRPr>
          </a:p>
        </p:txBody>
      </p:sp>
    </p:spTree>
    <p:extLst>
      <p:ext uri="{BB962C8B-B14F-4D97-AF65-F5344CB8AC3E}">
        <p14:creationId xmlns:p14="http://schemas.microsoft.com/office/powerpoint/2010/main" val="3980771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par>
                          <p:cTn id="11" fill="hold">
                            <p:stCondLst>
                              <p:cond delay="1000"/>
                            </p:stCondLst>
                            <p:childTnLst>
                              <p:par>
                                <p:cTn id="12" presetID="10" presetClass="entr" presetSubtype="0" fill="hold" grpId="0" nodeType="afterEffect">
                                  <p:stCondLst>
                                    <p:cond delay="50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anim calcmode="lin" valueType="num">
                                      <p:cBhvr>
                                        <p:cTn id="21" dur="1000" fill="hold"/>
                                        <p:tgtEl>
                                          <p:spTgt spid="8"/>
                                        </p:tgtEl>
                                        <p:attrNameLst>
                                          <p:attrName>style.rotation</p:attrName>
                                        </p:attrNameLst>
                                      </p:cBhvr>
                                      <p:tavLst>
                                        <p:tav tm="0">
                                          <p:val>
                                            <p:fltVal val="90"/>
                                          </p:val>
                                        </p:tav>
                                        <p:tav tm="100000">
                                          <p:val>
                                            <p:fltVal val="0"/>
                                          </p:val>
                                        </p:tav>
                                      </p:tavLst>
                                    </p:anim>
                                    <p:animEffect transition="in" filter="fade">
                                      <p:cBhvr>
                                        <p:cTn id="22" dur="1000"/>
                                        <p:tgtEl>
                                          <p:spTgt spid="8"/>
                                        </p:tgtEl>
                                      </p:cBhvr>
                                    </p:animEffect>
                                  </p:childTnLst>
                                </p:cTn>
                              </p:par>
                            </p:childTnLst>
                          </p:cTn>
                        </p:par>
                        <p:par>
                          <p:cTn id="23" fill="hold">
                            <p:stCondLst>
                              <p:cond delay="1000"/>
                            </p:stCondLst>
                            <p:childTnLst>
                              <p:par>
                                <p:cTn id="24" presetID="10" presetClass="entr" presetSubtype="0" fill="hold" grpId="0" nodeType="afterEffect">
                                  <p:stCondLst>
                                    <p:cond delay="50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1000" fill="hold"/>
                                        <p:tgtEl>
                                          <p:spTgt spid="10"/>
                                        </p:tgtEl>
                                        <p:attrNameLst>
                                          <p:attrName>ppt_w</p:attrName>
                                        </p:attrNameLst>
                                      </p:cBhvr>
                                      <p:tavLst>
                                        <p:tav tm="0">
                                          <p:val>
                                            <p:fltVal val="0"/>
                                          </p:val>
                                        </p:tav>
                                        <p:tav tm="100000">
                                          <p:val>
                                            <p:strVal val="#ppt_w"/>
                                          </p:val>
                                        </p:tav>
                                      </p:tavLst>
                                    </p:anim>
                                    <p:anim calcmode="lin" valueType="num">
                                      <p:cBhvr>
                                        <p:cTn id="32" dur="1000" fill="hold"/>
                                        <p:tgtEl>
                                          <p:spTgt spid="10"/>
                                        </p:tgtEl>
                                        <p:attrNameLst>
                                          <p:attrName>ppt_h</p:attrName>
                                        </p:attrNameLst>
                                      </p:cBhvr>
                                      <p:tavLst>
                                        <p:tav tm="0">
                                          <p:val>
                                            <p:fltVal val="0"/>
                                          </p:val>
                                        </p:tav>
                                        <p:tav tm="100000">
                                          <p:val>
                                            <p:strVal val="#ppt_h"/>
                                          </p:val>
                                        </p:tav>
                                      </p:tavLst>
                                    </p:anim>
                                    <p:anim calcmode="lin" valueType="num">
                                      <p:cBhvr>
                                        <p:cTn id="33" dur="1000" fill="hold"/>
                                        <p:tgtEl>
                                          <p:spTgt spid="10"/>
                                        </p:tgtEl>
                                        <p:attrNameLst>
                                          <p:attrName>style.rotation</p:attrName>
                                        </p:attrNameLst>
                                      </p:cBhvr>
                                      <p:tavLst>
                                        <p:tav tm="0">
                                          <p:val>
                                            <p:fltVal val="90"/>
                                          </p:val>
                                        </p:tav>
                                        <p:tav tm="100000">
                                          <p:val>
                                            <p:fltVal val="0"/>
                                          </p:val>
                                        </p:tav>
                                      </p:tavLst>
                                    </p:anim>
                                    <p:animEffect transition="in" filter="fade">
                                      <p:cBhvr>
                                        <p:cTn id="34" dur="1000"/>
                                        <p:tgtEl>
                                          <p:spTgt spid="10"/>
                                        </p:tgtEl>
                                      </p:cBhvr>
                                    </p:animEffect>
                                  </p:childTnLst>
                                </p:cTn>
                              </p:par>
                            </p:childTnLst>
                          </p:cTn>
                        </p:par>
                        <p:par>
                          <p:cTn id="35" fill="hold">
                            <p:stCondLst>
                              <p:cond delay="1000"/>
                            </p:stCondLst>
                            <p:childTnLst>
                              <p:par>
                                <p:cTn id="36" presetID="10" presetClass="entr" presetSubtype="0" fill="hold" grpId="0" nodeType="afterEffect">
                                  <p:stCondLst>
                                    <p:cond delay="50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210" y="1340768"/>
            <a:ext cx="8975297" cy="5449666"/>
          </a:xfrm>
          <a:prstGeom prst="rect">
            <a:avLst/>
          </a:prstGeom>
          <a:noFill/>
          <a:ln w="9525">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3" name="Title 2"/>
          <p:cNvSpPr>
            <a:spLocks noGrp="1"/>
          </p:cNvSpPr>
          <p:nvPr>
            <p:ph type="title"/>
          </p:nvPr>
        </p:nvSpPr>
        <p:spPr>
          <a:xfrm>
            <a:off x="251520" y="188640"/>
            <a:ext cx="9001004" cy="648072"/>
          </a:xfrm>
        </p:spPr>
        <p:txBody>
          <a:bodyPr>
            <a:noAutofit/>
          </a:bodyPr>
          <a:lstStyle/>
          <a:p>
            <a:r>
              <a:rPr lang="en-GB" sz="3200" dirty="0" smtClean="0"/>
              <a:t>It’s complicated…</a:t>
            </a:r>
            <a:endParaRPr lang="en-GB" sz="3200" b="1" dirty="0">
              <a:latin typeface="Calibri" pitchFamily="34" charset="0"/>
            </a:endParaRPr>
          </a:p>
        </p:txBody>
      </p:sp>
      <p:sp>
        <p:nvSpPr>
          <p:cNvPr id="4" name="TextBox 3"/>
          <p:cNvSpPr txBox="1"/>
          <p:nvPr/>
        </p:nvSpPr>
        <p:spPr>
          <a:xfrm>
            <a:off x="7596336" y="1668350"/>
            <a:ext cx="1152128" cy="307777"/>
          </a:xfrm>
          <a:prstGeom prst="rect">
            <a:avLst/>
          </a:prstGeom>
          <a:noFill/>
        </p:spPr>
        <p:txBody>
          <a:bodyPr wrap="square" rtlCol="0">
            <a:spAutoFit/>
          </a:bodyPr>
          <a:lstStyle/>
          <a:p>
            <a:r>
              <a:rPr lang="en-GB" sz="1400" dirty="0" smtClean="0"/>
              <a:t>ONS data</a:t>
            </a:r>
            <a:endParaRPr lang="en-GB" sz="1400" dirty="0"/>
          </a:p>
        </p:txBody>
      </p:sp>
    </p:spTree>
    <p:extLst>
      <p:ext uri="{BB962C8B-B14F-4D97-AF65-F5344CB8AC3E}">
        <p14:creationId xmlns:p14="http://schemas.microsoft.com/office/powerpoint/2010/main" val="31076274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76672"/>
            <a:ext cx="8028000" cy="1008112"/>
          </a:xfrm>
        </p:spPr>
        <p:txBody>
          <a:bodyPr>
            <a:normAutofit fontScale="90000"/>
          </a:bodyPr>
          <a:lstStyle/>
          <a:p>
            <a:r>
              <a:rPr lang="en-GB" dirty="0" smtClean="0"/>
              <a:t>Cancer Outcomes and Services Dataset (COSD) – a reminder</a:t>
            </a:r>
            <a:endParaRPr lang="en-GB" dirty="0"/>
          </a:p>
        </p:txBody>
      </p:sp>
      <p:sp>
        <p:nvSpPr>
          <p:cNvPr id="3" name="Content Placeholder 2"/>
          <p:cNvSpPr>
            <a:spLocks noGrp="1"/>
          </p:cNvSpPr>
          <p:nvPr>
            <p:ph idx="1"/>
          </p:nvPr>
        </p:nvSpPr>
        <p:spPr>
          <a:xfrm>
            <a:off x="558000" y="1700808"/>
            <a:ext cx="8028000" cy="4752528"/>
          </a:xfrm>
        </p:spPr>
        <p:txBody>
          <a:bodyPr/>
          <a:lstStyle/>
          <a:p>
            <a:pPr marL="342900" indent="-342900">
              <a:spcAft>
                <a:spcPts val="1200"/>
              </a:spcAft>
              <a:buClr>
                <a:schemeClr val="accent5"/>
              </a:buClr>
              <a:buFont typeface="Wingdings" pitchFamily="2" charset="2"/>
              <a:buChar char="§"/>
            </a:pPr>
            <a:r>
              <a:rPr lang="en-GB" sz="1400" dirty="0" smtClean="0">
                <a:cs typeface="Arial" panose="020B0604020202020204" pitchFamily="34" charset="0"/>
              </a:rPr>
              <a:t>Aligned </a:t>
            </a:r>
            <a:r>
              <a:rPr lang="en-GB" sz="1400" dirty="0">
                <a:cs typeface="Arial" panose="020B0604020202020204" pitchFamily="34" charset="0"/>
              </a:rPr>
              <a:t>and rationalised with other cancer datasets</a:t>
            </a:r>
          </a:p>
          <a:p>
            <a:pPr marL="342900" indent="-342900">
              <a:spcAft>
                <a:spcPts val="1200"/>
              </a:spcAft>
              <a:buClr>
                <a:schemeClr val="accent5"/>
              </a:buClr>
              <a:buFont typeface="Wingdings" pitchFamily="2" charset="2"/>
              <a:buChar char="§"/>
            </a:pPr>
            <a:r>
              <a:rPr lang="en-GB" sz="1400" dirty="0" smtClean="0">
                <a:cs typeface="Arial" panose="020B0604020202020204" pitchFamily="34" charset="0"/>
              </a:rPr>
              <a:t>Core subset incorporates registration data for national and international epidemiology </a:t>
            </a:r>
            <a:r>
              <a:rPr lang="en-GB" sz="1400" dirty="0" err="1" smtClean="0">
                <a:cs typeface="Arial" panose="020B0604020202020204" pitchFamily="34" charset="0"/>
              </a:rPr>
              <a:t>etc</a:t>
            </a:r>
            <a:endParaRPr lang="en-GB" sz="1400" dirty="0" smtClean="0">
              <a:cs typeface="Arial" panose="020B0604020202020204" pitchFamily="34" charset="0"/>
            </a:endParaRPr>
          </a:p>
          <a:p>
            <a:pPr marL="342900" indent="-342900">
              <a:spcAft>
                <a:spcPts val="1200"/>
              </a:spcAft>
              <a:buClr>
                <a:schemeClr val="accent5"/>
              </a:buClr>
              <a:buFont typeface="Wingdings" pitchFamily="2" charset="2"/>
              <a:buChar char="§"/>
            </a:pPr>
            <a:r>
              <a:rPr lang="en-GB" sz="1400" dirty="0" smtClean="0">
                <a:cs typeface="Arial" panose="020B0604020202020204" pitchFamily="34" charset="0"/>
              </a:rPr>
              <a:t>12 site specific subsets include </a:t>
            </a:r>
            <a:r>
              <a:rPr lang="en-GB" sz="1400" dirty="0">
                <a:cs typeface="Arial" panose="020B0604020202020204" pitchFamily="34" charset="0"/>
              </a:rPr>
              <a:t>key audit items </a:t>
            </a:r>
            <a:r>
              <a:rPr lang="en-GB" sz="1400" dirty="0" smtClean="0">
                <a:cs typeface="Arial" panose="020B0604020202020204" pitchFamily="34" charset="0"/>
              </a:rPr>
              <a:t>for service and outcomes analysis </a:t>
            </a:r>
            <a:r>
              <a:rPr lang="en-GB" sz="1400" dirty="0" err="1" smtClean="0">
                <a:cs typeface="Arial" panose="020B0604020202020204" pitchFamily="34" charset="0"/>
              </a:rPr>
              <a:t>etc</a:t>
            </a:r>
            <a:endParaRPr lang="en-GB" sz="1400" dirty="0" smtClean="0">
              <a:cs typeface="Arial" panose="020B0604020202020204" pitchFamily="34" charset="0"/>
            </a:endParaRPr>
          </a:p>
          <a:p>
            <a:pPr marL="342900" indent="-342900">
              <a:spcAft>
                <a:spcPts val="1200"/>
              </a:spcAft>
              <a:buClr>
                <a:schemeClr val="accent5"/>
              </a:buClr>
              <a:buFont typeface="Wingdings" pitchFamily="2" charset="2"/>
              <a:buChar char="§"/>
            </a:pPr>
            <a:r>
              <a:rPr lang="en-GB" sz="1400" b="1" dirty="0" smtClean="0">
                <a:cs typeface="Arial" panose="020B0604020202020204" pitchFamily="34" charset="0"/>
              </a:rPr>
              <a:t>Include all recurrences and MDT meetings by July 2016</a:t>
            </a:r>
            <a:endParaRPr lang="en-GB" sz="1400" b="1" dirty="0">
              <a:cs typeface="Arial" panose="020B0604020202020204" pitchFamily="34" charset="0"/>
            </a:endParaRPr>
          </a:p>
          <a:p>
            <a:pPr marL="342900" indent="-342900">
              <a:spcAft>
                <a:spcPts val="1200"/>
              </a:spcAft>
              <a:buClr>
                <a:schemeClr val="accent5"/>
              </a:buClr>
              <a:buFont typeface="Wingdings" pitchFamily="2" charset="2"/>
              <a:buChar char="§"/>
            </a:pPr>
            <a:r>
              <a:rPr lang="en-GB" sz="1400" b="1" dirty="0" smtClean="0">
                <a:cs typeface="Arial" panose="020B0604020202020204" pitchFamily="34" charset="0"/>
              </a:rPr>
              <a:t>Pathology </a:t>
            </a:r>
            <a:r>
              <a:rPr lang="en-GB" sz="1400" b="1" dirty="0">
                <a:cs typeface="Arial" panose="020B0604020202020204" pitchFamily="34" charset="0"/>
              </a:rPr>
              <a:t>submissions in XML from January </a:t>
            </a:r>
            <a:r>
              <a:rPr lang="en-GB" sz="1400" b="1" dirty="0" smtClean="0">
                <a:cs typeface="Arial" panose="020B0604020202020204" pitchFamily="34" charset="0"/>
              </a:rPr>
              <a:t>2016 (structured data) – Plan by 1</a:t>
            </a:r>
            <a:r>
              <a:rPr lang="en-GB" sz="1400" b="1" baseline="30000" dirty="0" smtClean="0">
                <a:cs typeface="Arial" panose="020B0604020202020204" pitchFamily="34" charset="0"/>
              </a:rPr>
              <a:t>st</a:t>
            </a:r>
            <a:r>
              <a:rPr lang="en-GB" sz="1400" b="1" dirty="0" smtClean="0">
                <a:cs typeface="Arial" panose="020B0604020202020204" pitchFamily="34" charset="0"/>
              </a:rPr>
              <a:t>  July 2015!</a:t>
            </a:r>
          </a:p>
          <a:p>
            <a:pPr marL="342900" indent="-342900">
              <a:spcAft>
                <a:spcPts val="1200"/>
              </a:spcAft>
              <a:buClr>
                <a:schemeClr val="accent5"/>
              </a:buClr>
              <a:buFont typeface="Wingdings" pitchFamily="2" charset="2"/>
              <a:buChar char="§"/>
            </a:pPr>
            <a:r>
              <a:rPr lang="en-GB" sz="1400" b="1" dirty="0" smtClean="0">
                <a:cs typeface="Arial" panose="020B0604020202020204" pitchFamily="34" charset="0"/>
              </a:rPr>
              <a:t>Key items:</a:t>
            </a:r>
          </a:p>
          <a:p>
            <a:pPr marL="558800" lvl="2" indent="-342900">
              <a:spcBef>
                <a:spcPts val="0"/>
              </a:spcBef>
              <a:spcAft>
                <a:spcPts val="0"/>
              </a:spcAft>
              <a:buClr>
                <a:schemeClr val="accent5"/>
              </a:buClr>
              <a:buFont typeface="Wingdings" pitchFamily="2" charset="2"/>
              <a:buChar char="§"/>
            </a:pPr>
            <a:r>
              <a:rPr lang="en-GB" sz="1400" b="1" dirty="0" smtClean="0">
                <a:cs typeface="Arial" panose="020B0604020202020204" pitchFamily="34" charset="0"/>
              </a:rPr>
              <a:t>Basis of diagnosis and morphology</a:t>
            </a:r>
          </a:p>
          <a:p>
            <a:pPr marL="558800" lvl="2" indent="-342900">
              <a:spcBef>
                <a:spcPts val="0"/>
              </a:spcBef>
              <a:spcAft>
                <a:spcPts val="0"/>
              </a:spcAft>
              <a:buClr>
                <a:schemeClr val="accent5"/>
              </a:buClr>
              <a:buFont typeface="Wingdings" pitchFamily="2" charset="2"/>
              <a:buChar char="§"/>
            </a:pPr>
            <a:r>
              <a:rPr lang="en-GB" sz="1400" b="1" dirty="0" smtClean="0">
                <a:cs typeface="Arial" panose="020B0604020202020204" pitchFamily="34" charset="0"/>
              </a:rPr>
              <a:t>Stage and performance status</a:t>
            </a:r>
          </a:p>
          <a:p>
            <a:pPr marL="501650" lvl="2" indent="-285750">
              <a:spcBef>
                <a:spcPts val="0"/>
              </a:spcBef>
              <a:spcAft>
                <a:spcPts val="0"/>
              </a:spcAft>
              <a:buClr>
                <a:schemeClr val="accent5"/>
              </a:buClr>
            </a:pPr>
            <a:r>
              <a:rPr lang="en-GB" sz="1400" b="1" dirty="0" smtClean="0">
                <a:cs typeface="Arial" panose="020B0604020202020204" pitchFamily="34" charset="0"/>
              </a:rPr>
              <a:t>CNS contact</a:t>
            </a:r>
          </a:p>
          <a:p>
            <a:pPr marL="501650" lvl="2" indent="-285750">
              <a:spcBef>
                <a:spcPts val="0"/>
              </a:spcBef>
              <a:spcAft>
                <a:spcPts val="0"/>
              </a:spcAft>
              <a:buClr>
                <a:schemeClr val="accent5"/>
              </a:buClr>
            </a:pPr>
            <a:r>
              <a:rPr lang="en-GB" sz="1400" b="1" dirty="0" smtClean="0">
                <a:cs typeface="Arial" panose="020B0604020202020204" pitchFamily="34" charset="0"/>
              </a:rPr>
              <a:t>Site specific audit items</a:t>
            </a:r>
          </a:p>
          <a:p>
            <a:pPr marL="342900" indent="-342900">
              <a:spcAft>
                <a:spcPts val="1200"/>
              </a:spcAft>
              <a:buClr>
                <a:schemeClr val="accent5"/>
              </a:buClr>
              <a:buFont typeface="Wingdings" pitchFamily="2" charset="2"/>
              <a:buChar char="§"/>
            </a:pPr>
            <a:endParaRPr lang="en-GB" sz="1400" b="1" dirty="0" smtClean="0">
              <a:cs typeface="Arial" panose="020B0604020202020204" pitchFamily="34" charset="0"/>
            </a:endParaRPr>
          </a:p>
          <a:p>
            <a:pPr marL="342900" indent="-342900">
              <a:spcAft>
                <a:spcPts val="1200"/>
              </a:spcAft>
              <a:buClr>
                <a:schemeClr val="accent5"/>
              </a:buClr>
              <a:buFont typeface="Wingdings" pitchFamily="2" charset="2"/>
              <a:buChar char="§"/>
            </a:pPr>
            <a:endParaRPr lang="en-GB" sz="1400" b="1" dirty="0">
              <a:cs typeface="Arial" panose="020B0604020202020204" pitchFamily="34" charset="0"/>
            </a:endParaRPr>
          </a:p>
          <a:p>
            <a:pPr marL="342900" indent="-342900">
              <a:spcAft>
                <a:spcPts val="1200"/>
              </a:spcAft>
              <a:buClr>
                <a:schemeClr val="accent5"/>
              </a:buClr>
              <a:buFont typeface="Wingdings" pitchFamily="2" charset="2"/>
              <a:buChar char="§"/>
            </a:pPr>
            <a:endParaRPr lang="en-GB" sz="1400" b="1" dirty="0">
              <a:cs typeface="Arial" panose="020B0604020202020204" pitchFamily="34" charset="0"/>
            </a:endParaRPr>
          </a:p>
          <a:p>
            <a:pPr marL="342900" indent="-342900">
              <a:spcAft>
                <a:spcPts val="1200"/>
              </a:spcAft>
              <a:buClr>
                <a:schemeClr val="accent5"/>
              </a:buClr>
              <a:buFont typeface="Wingdings" pitchFamily="2" charset="2"/>
              <a:buChar char="§"/>
            </a:pPr>
            <a:endParaRPr lang="en-GB" sz="1400" dirty="0" smtClean="0">
              <a:cs typeface="Arial" panose="020B0604020202020204" pitchFamily="34" charset="0"/>
            </a:endParaRPr>
          </a:p>
          <a:p>
            <a:pPr marL="342900" indent="-342900">
              <a:spcAft>
                <a:spcPts val="1200"/>
              </a:spcAft>
              <a:buClr>
                <a:schemeClr val="accent5"/>
              </a:buClr>
              <a:buFont typeface="Wingdings" pitchFamily="2" charset="2"/>
              <a:buChar char="§"/>
            </a:pPr>
            <a:endParaRPr lang="en-GB" sz="1400" dirty="0" smtClean="0">
              <a:cs typeface="Arial" panose="020B0604020202020204" pitchFamily="34" charset="0"/>
            </a:endParaRPr>
          </a:p>
          <a:p>
            <a:endParaRPr lang="en-GB" sz="1400" dirty="0"/>
          </a:p>
        </p:txBody>
      </p:sp>
      <p:sp>
        <p:nvSpPr>
          <p:cNvPr id="4" name="Slide Number Placeholder 3"/>
          <p:cNvSpPr>
            <a:spLocks noGrp="1"/>
          </p:cNvSpPr>
          <p:nvPr>
            <p:ph type="sldNum" sz="quarter" idx="10"/>
          </p:nvPr>
        </p:nvSpPr>
        <p:spPr/>
        <p:txBody>
          <a:bodyPr/>
          <a:lstStyle/>
          <a:p>
            <a:r>
              <a:rPr lang="en-US" smtClean="0"/>
              <a:t>  </a:t>
            </a:r>
            <a:fld id="{11CAC823-C914-47A8-B1E8-ECC3F565C632}" type="slidenum">
              <a:rPr lang="en-US" smtClean="0"/>
              <a:pPr/>
              <a:t>20</a:t>
            </a:fld>
            <a:endParaRPr lang="en-US" dirty="0"/>
          </a:p>
        </p:txBody>
      </p:sp>
    </p:spTree>
    <p:extLst>
      <p:ext uri="{BB962C8B-B14F-4D97-AF65-F5344CB8AC3E}">
        <p14:creationId xmlns:p14="http://schemas.microsoft.com/office/powerpoint/2010/main" val="17906609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How do we know it’s right?</a:t>
            </a:r>
            <a:endParaRPr lang="en-GB" dirty="0"/>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en-GB" dirty="0" smtClean="0"/>
              <a:t>Clinicians are responsible for ensuring accurate data is recorded</a:t>
            </a:r>
          </a:p>
          <a:p>
            <a:pPr marL="285750" indent="-285750">
              <a:buFont typeface="Arial" panose="020B0604020202020204" pitchFamily="34" charset="0"/>
              <a:buChar char="•"/>
            </a:pPr>
            <a:r>
              <a:rPr lang="en-GB" dirty="0" smtClean="0"/>
              <a:t>Make sure that you know how and when your data is submitted</a:t>
            </a:r>
          </a:p>
          <a:p>
            <a:pPr marL="285750" indent="-285750">
              <a:buFont typeface="Arial" panose="020B0604020202020204" pitchFamily="34" charset="0"/>
              <a:buChar char="•"/>
            </a:pPr>
            <a:r>
              <a:rPr lang="en-GB" dirty="0" smtClean="0"/>
              <a:t>Agree a (manageable) system for checking accuracy </a:t>
            </a:r>
          </a:p>
          <a:p>
            <a:pPr marL="285750" indent="-285750">
              <a:buFont typeface="Arial" panose="020B0604020202020204" pitchFamily="34" charset="0"/>
              <a:buChar char="•"/>
            </a:pPr>
            <a:r>
              <a:rPr lang="en-GB" dirty="0" smtClean="0"/>
              <a:t>Use the COSD portal regularly (ask for reports to be sent to </a:t>
            </a:r>
            <a:r>
              <a:rPr lang="en-GB" smtClean="0"/>
              <a:t>you)</a:t>
            </a:r>
            <a:endParaRPr lang="en-GB" dirty="0" smtClean="0"/>
          </a:p>
        </p:txBody>
      </p:sp>
      <p:sp>
        <p:nvSpPr>
          <p:cNvPr id="4" name="Slide Number Placeholder 3"/>
          <p:cNvSpPr>
            <a:spLocks noGrp="1"/>
          </p:cNvSpPr>
          <p:nvPr>
            <p:ph type="sldNum" sz="quarter" idx="10"/>
          </p:nvPr>
        </p:nvSpPr>
        <p:spPr>
          <a:xfrm>
            <a:off x="179512" y="6308725"/>
            <a:ext cx="8604448" cy="549275"/>
          </a:xfrm>
        </p:spPr>
        <p:txBody>
          <a:bodyPr/>
          <a:lstStyle/>
          <a:p>
            <a:r>
              <a:rPr lang="en-US" smtClean="0"/>
              <a:t>  </a:t>
            </a:r>
            <a:fld id="{11CAC823-C914-47A8-B1E8-ECC3F565C632}" type="slidenum">
              <a:rPr lang="en-US" smtClean="0"/>
              <a:pPr/>
              <a:t>21</a:t>
            </a:fld>
            <a:endParaRPr lang="en-US" dirty="0"/>
          </a:p>
        </p:txBody>
      </p:sp>
    </p:spTree>
    <p:extLst>
      <p:ext uri="{BB962C8B-B14F-4D97-AF65-F5344CB8AC3E}">
        <p14:creationId xmlns:p14="http://schemas.microsoft.com/office/powerpoint/2010/main" val="42471721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29455" y="4168448"/>
            <a:ext cx="672998" cy="672998"/>
            <a:chOff x="329455" y="4168448"/>
            <a:chExt cx="672998" cy="672998"/>
          </a:xfrm>
        </p:grpSpPr>
        <p:sp>
          <p:nvSpPr>
            <p:cNvPr id="2" name="Oval 1"/>
            <p:cNvSpPr/>
            <p:nvPr/>
          </p:nvSpPr>
          <p:spPr>
            <a:xfrm>
              <a:off x="329455" y="4168448"/>
              <a:ext cx="672998" cy="672998"/>
            </a:xfrm>
            <a:prstGeom prst="ellipse">
              <a:avLst/>
            </a:prstGeom>
            <a:solidFill>
              <a:srgbClr val="00AE9E"/>
            </a:solidFill>
            <a:ln>
              <a:noFill/>
            </a:ln>
            <a:effectLst>
              <a:glow rad="101600">
                <a:srgbClr val="00AE9E">
                  <a:alpha val="60000"/>
                </a:srgb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dirty="0">
                <a:solidFill>
                  <a:prstClr val="white"/>
                </a:solidFill>
              </a:endParaRPr>
            </a:p>
          </p:txBody>
        </p:sp>
        <p:sp>
          <p:nvSpPr>
            <p:cNvPr id="20" name="TextBox 19"/>
            <p:cNvSpPr txBox="1"/>
            <p:nvPr/>
          </p:nvSpPr>
          <p:spPr>
            <a:xfrm>
              <a:off x="329455" y="4351058"/>
              <a:ext cx="672997" cy="30777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fontAlgn="auto">
                <a:spcBef>
                  <a:spcPts val="0"/>
                </a:spcBef>
                <a:spcAft>
                  <a:spcPts val="0"/>
                </a:spcAft>
              </a:pPr>
              <a:r>
                <a:rPr lang="en-GB" sz="1400" b="1" dirty="0" smtClean="0">
                  <a:solidFill>
                    <a:prstClr val="black"/>
                  </a:solidFill>
                  <a:latin typeface="Arial" panose="020B0604020202020204" pitchFamily="34" charset="0"/>
                  <a:cs typeface="Arial" panose="020B0604020202020204" pitchFamily="34" charset="0"/>
                </a:rPr>
                <a:t>JAN</a:t>
              </a:r>
              <a:endParaRPr lang="en-GB" sz="1400" b="1" dirty="0">
                <a:solidFill>
                  <a:prstClr val="black"/>
                </a:solidFill>
                <a:latin typeface="Arial" panose="020B0604020202020204" pitchFamily="34" charset="0"/>
                <a:cs typeface="Arial" panose="020B0604020202020204" pitchFamily="34" charset="0"/>
              </a:endParaRPr>
            </a:p>
          </p:txBody>
        </p:sp>
      </p:grpSp>
      <p:sp>
        <p:nvSpPr>
          <p:cNvPr id="21" name="TextBox 20"/>
          <p:cNvSpPr txBox="1"/>
          <p:nvPr/>
        </p:nvSpPr>
        <p:spPr>
          <a:xfrm>
            <a:off x="1131248" y="4381837"/>
            <a:ext cx="500751" cy="246221"/>
          </a:xfrm>
          <a:prstGeom prst="rect">
            <a:avLst/>
          </a:prstGeom>
          <a:solidFill>
            <a:srgbClr val="00AE9E"/>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fontAlgn="auto">
              <a:spcBef>
                <a:spcPts val="0"/>
              </a:spcBef>
              <a:spcAft>
                <a:spcPts val="0"/>
              </a:spcAft>
            </a:pPr>
            <a:r>
              <a:rPr lang="en-GB" sz="1000" b="1" dirty="0" smtClean="0">
                <a:solidFill>
                  <a:prstClr val="white"/>
                </a:solidFill>
                <a:latin typeface="Arial" panose="020B0604020202020204" pitchFamily="34" charset="0"/>
                <a:cs typeface="Arial" panose="020B0604020202020204" pitchFamily="34" charset="0"/>
              </a:rPr>
              <a:t>FEB</a:t>
            </a:r>
            <a:endParaRPr lang="en-GB" sz="1000" b="1" dirty="0">
              <a:solidFill>
                <a:prstClr val="white"/>
              </a:solidFill>
              <a:latin typeface="Arial" panose="020B0604020202020204" pitchFamily="34" charset="0"/>
              <a:cs typeface="Arial" panose="020B0604020202020204" pitchFamily="34" charset="0"/>
            </a:endParaRPr>
          </a:p>
        </p:txBody>
      </p:sp>
      <p:sp>
        <p:nvSpPr>
          <p:cNvPr id="22" name="TextBox 21"/>
          <p:cNvSpPr txBox="1"/>
          <p:nvPr/>
        </p:nvSpPr>
        <p:spPr>
          <a:xfrm>
            <a:off x="1833508" y="4381837"/>
            <a:ext cx="500751" cy="246221"/>
          </a:xfrm>
          <a:prstGeom prst="rect">
            <a:avLst/>
          </a:prstGeom>
          <a:solidFill>
            <a:srgbClr val="00AE9E"/>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fontAlgn="auto">
              <a:spcBef>
                <a:spcPts val="0"/>
              </a:spcBef>
              <a:spcAft>
                <a:spcPts val="0"/>
              </a:spcAft>
            </a:pPr>
            <a:r>
              <a:rPr lang="en-GB" sz="1000" b="1" dirty="0" smtClean="0">
                <a:solidFill>
                  <a:prstClr val="white"/>
                </a:solidFill>
                <a:latin typeface="Arial" panose="020B0604020202020204" pitchFamily="34" charset="0"/>
                <a:cs typeface="Arial" panose="020B0604020202020204" pitchFamily="34" charset="0"/>
              </a:rPr>
              <a:t>MAR</a:t>
            </a:r>
            <a:endParaRPr lang="en-GB" sz="1000" b="1" dirty="0">
              <a:solidFill>
                <a:prstClr val="white"/>
              </a:solidFill>
              <a:latin typeface="Arial" panose="020B0604020202020204" pitchFamily="34" charset="0"/>
              <a:cs typeface="Arial" panose="020B0604020202020204" pitchFamily="34" charset="0"/>
            </a:endParaRPr>
          </a:p>
        </p:txBody>
      </p:sp>
      <p:sp>
        <p:nvSpPr>
          <p:cNvPr id="23" name="TextBox 22"/>
          <p:cNvSpPr txBox="1"/>
          <p:nvPr/>
        </p:nvSpPr>
        <p:spPr>
          <a:xfrm>
            <a:off x="2572343" y="4381836"/>
            <a:ext cx="500751" cy="246221"/>
          </a:xfrm>
          <a:prstGeom prst="rect">
            <a:avLst/>
          </a:prstGeom>
          <a:solidFill>
            <a:srgbClr val="00AE9E"/>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fontAlgn="auto">
              <a:spcBef>
                <a:spcPts val="0"/>
              </a:spcBef>
              <a:spcAft>
                <a:spcPts val="0"/>
              </a:spcAft>
            </a:pPr>
            <a:r>
              <a:rPr lang="en-GB" sz="1000" b="1" dirty="0" smtClean="0">
                <a:solidFill>
                  <a:prstClr val="white"/>
                </a:solidFill>
                <a:latin typeface="Arial" panose="020B0604020202020204" pitchFamily="34" charset="0"/>
                <a:cs typeface="Arial" panose="020B0604020202020204" pitchFamily="34" charset="0"/>
              </a:rPr>
              <a:t>APR</a:t>
            </a:r>
            <a:endParaRPr lang="en-GB" sz="1000" b="1" dirty="0">
              <a:solidFill>
                <a:prstClr val="white"/>
              </a:solidFill>
              <a:latin typeface="Arial" panose="020B0604020202020204" pitchFamily="34" charset="0"/>
              <a:cs typeface="Arial" panose="020B0604020202020204" pitchFamily="34" charset="0"/>
            </a:endParaRPr>
          </a:p>
        </p:txBody>
      </p:sp>
      <p:sp>
        <p:nvSpPr>
          <p:cNvPr id="24" name="TextBox 23"/>
          <p:cNvSpPr txBox="1"/>
          <p:nvPr/>
        </p:nvSpPr>
        <p:spPr>
          <a:xfrm>
            <a:off x="3289232" y="4381837"/>
            <a:ext cx="500751" cy="246221"/>
          </a:xfrm>
          <a:prstGeom prst="rect">
            <a:avLst/>
          </a:prstGeom>
          <a:solidFill>
            <a:srgbClr val="00AE9E"/>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fontAlgn="auto">
              <a:spcBef>
                <a:spcPts val="0"/>
              </a:spcBef>
              <a:spcAft>
                <a:spcPts val="0"/>
              </a:spcAft>
            </a:pPr>
            <a:r>
              <a:rPr lang="en-GB" sz="1000" b="1" dirty="0" smtClean="0">
                <a:solidFill>
                  <a:prstClr val="white"/>
                </a:solidFill>
                <a:latin typeface="Arial" panose="020B0604020202020204" pitchFamily="34" charset="0"/>
                <a:cs typeface="Arial" panose="020B0604020202020204" pitchFamily="34" charset="0"/>
              </a:rPr>
              <a:t>MAY</a:t>
            </a:r>
            <a:endParaRPr lang="en-GB" sz="1000" b="1" dirty="0">
              <a:solidFill>
                <a:prstClr val="white"/>
              </a:solidFill>
              <a:latin typeface="Arial" panose="020B0604020202020204" pitchFamily="34" charset="0"/>
              <a:cs typeface="Arial" panose="020B0604020202020204" pitchFamily="34" charset="0"/>
            </a:endParaRPr>
          </a:p>
        </p:txBody>
      </p:sp>
      <p:sp>
        <p:nvSpPr>
          <p:cNvPr id="25" name="TextBox 24"/>
          <p:cNvSpPr txBox="1"/>
          <p:nvPr/>
        </p:nvSpPr>
        <p:spPr>
          <a:xfrm>
            <a:off x="4013743" y="4381837"/>
            <a:ext cx="500751" cy="246221"/>
          </a:xfrm>
          <a:prstGeom prst="rect">
            <a:avLst/>
          </a:prstGeom>
          <a:solidFill>
            <a:srgbClr val="00AE9E"/>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fontAlgn="auto">
              <a:spcBef>
                <a:spcPts val="0"/>
              </a:spcBef>
              <a:spcAft>
                <a:spcPts val="0"/>
              </a:spcAft>
            </a:pPr>
            <a:r>
              <a:rPr lang="en-GB" sz="1000" b="1" dirty="0" smtClean="0">
                <a:solidFill>
                  <a:prstClr val="white"/>
                </a:solidFill>
                <a:latin typeface="Arial" panose="020B0604020202020204" pitchFamily="34" charset="0"/>
                <a:cs typeface="Arial" panose="020B0604020202020204" pitchFamily="34" charset="0"/>
              </a:rPr>
              <a:t>JUN</a:t>
            </a:r>
            <a:endParaRPr lang="en-GB" sz="1000" b="1" dirty="0">
              <a:solidFill>
                <a:prstClr val="white"/>
              </a:solidFill>
              <a:latin typeface="Arial" panose="020B0604020202020204" pitchFamily="34" charset="0"/>
              <a:cs typeface="Arial" panose="020B0604020202020204" pitchFamily="34" charset="0"/>
            </a:endParaRPr>
          </a:p>
        </p:txBody>
      </p:sp>
      <p:sp>
        <p:nvSpPr>
          <p:cNvPr id="26" name="TextBox 25"/>
          <p:cNvSpPr txBox="1"/>
          <p:nvPr/>
        </p:nvSpPr>
        <p:spPr>
          <a:xfrm>
            <a:off x="4729413" y="4381835"/>
            <a:ext cx="500751" cy="246221"/>
          </a:xfrm>
          <a:prstGeom prst="rect">
            <a:avLst/>
          </a:prstGeom>
          <a:solidFill>
            <a:srgbClr val="00AE9E"/>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fontAlgn="auto">
              <a:spcBef>
                <a:spcPts val="0"/>
              </a:spcBef>
              <a:spcAft>
                <a:spcPts val="0"/>
              </a:spcAft>
            </a:pPr>
            <a:r>
              <a:rPr lang="en-GB" sz="1000" b="1" dirty="0" smtClean="0">
                <a:solidFill>
                  <a:prstClr val="white"/>
                </a:solidFill>
                <a:latin typeface="Arial" panose="020B0604020202020204" pitchFamily="34" charset="0"/>
                <a:cs typeface="Arial" panose="020B0604020202020204" pitchFamily="34" charset="0"/>
              </a:rPr>
              <a:t>JUL</a:t>
            </a:r>
            <a:endParaRPr lang="en-GB" sz="1000" b="1" dirty="0">
              <a:solidFill>
                <a:prstClr val="white"/>
              </a:solidFill>
              <a:latin typeface="Arial" panose="020B0604020202020204" pitchFamily="34" charset="0"/>
              <a:cs typeface="Arial" panose="020B0604020202020204" pitchFamily="34" charset="0"/>
            </a:endParaRPr>
          </a:p>
        </p:txBody>
      </p:sp>
      <p:sp>
        <p:nvSpPr>
          <p:cNvPr id="27" name="TextBox 26"/>
          <p:cNvSpPr txBox="1"/>
          <p:nvPr/>
        </p:nvSpPr>
        <p:spPr>
          <a:xfrm>
            <a:off x="5447217" y="4381837"/>
            <a:ext cx="500751" cy="246221"/>
          </a:xfrm>
          <a:prstGeom prst="rect">
            <a:avLst/>
          </a:prstGeom>
          <a:solidFill>
            <a:srgbClr val="00AE9E"/>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fontAlgn="auto">
              <a:spcBef>
                <a:spcPts val="0"/>
              </a:spcBef>
              <a:spcAft>
                <a:spcPts val="0"/>
              </a:spcAft>
            </a:pPr>
            <a:r>
              <a:rPr lang="en-GB" sz="1000" b="1" dirty="0" smtClean="0">
                <a:solidFill>
                  <a:prstClr val="white"/>
                </a:solidFill>
                <a:latin typeface="Arial" panose="020B0604020202020204" pitchFamily="34" charset="0"/>
                <a:cs typeface="Arial" panose="020B0604020202020204" pitchFamily="34" charset="0"/>
              </a:rPr>
              <a:t>AUG</a:t>
            </a:r>
            <a:endParaRPr lang="en-GB" sz="1000" b="1" dirty="0">
              <a:solidFill>
                <a:prstClr val="white"/>
              </a:solidFill>
              <a:latin typeface="Arial" panose="020B0604020202020204" pitchFamily="34" charset="0"/>
              <a:cs typeface="Arial" panose="020B0604020202020204" pitchFamily="34" charset="0"/>
            </a:endParaRPr>
          </a:p>
        </p:txBody>
      </p:sp>
      <p:sp>
        <p:nvSpPr>
          <p:cNvPr id="28" name="TextBox 27"/>
          <p:cNvSpPr txBox="1"/>
          <p:nvPr/>
        </p:nvSpPr>
        <p:spPr>
          <a:xfrm>
            <a:off x="6171422" y="4381837"/>
            <a:ext cx="500751" cy="246221"/>
          </a:xfrm>
          <a:prstGeom prst="rect">
            <a:avLst/>
          </a:prstGeom>
          <a:solidFill>
            <a:srgbClr val="00AE9E"/>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fontAlgn="auto">
              <a:spcBef>
                <a:spcPts val="0"/>
              </a:spcBef>
              <a:spcAft>
                <a:spcPts val="0"/>
              </a:spcAft>
            </a:pPr>
            <a:r>
              <a:rPr lang="en-GB" sz="1000" b="1" dirty="0" smtClean="0">
                <a:solidFill>
                  <a:prstClr val="white"/>
                </a:solidFill>
                <a:latin typeface="Arial" panose="020B0604020202020204" pitchFamily="34" charset="0"/>
                <a:cs typeface="Arial" panose="020B0604020202020204" pitchFamily="34" charset="0"/>
              </a:rPr>
              <a:t>SEP</a:t>
            </a:r>
            <a:endParaRPr lang="en-GB" sz="1000" b="1" dirty="0">
              <a:solidFill>
                <a:prstClr val="white"/>
              </a:solidFill>
              <a:latin typeface="Arial" panose="020B0604020202020204" pitchFamily="34" charset="0"/>
              <a:cs typeface="Arial" panose="020B0604020202020204" pitchFamily="34" charset="0"/>
            </a:endParaRPr>
          </a:p>
        </p:txBody>
      </p:sp>
      <p:sp>
        <p:nvSpPr>
          <p:cNvPr id="29" name="TextBox 28"/>
          <p:cNvSpPr txBox="1"/>
          <p:nvPr/>
        </p:nvSpPr>
        <p:spPr>
          <a:xfrm>
            <a:off x="6888311" y="4381837"/>
            <a:ext cx="500751" cy="246221"/>
          </a:xfrm>
          <a:prstGeom prst="rect">
            <a:avLst/>
          </a:prstGeom>
          <a:solidFill>
            <a:srgbClr val="00AE9E"/>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fontAlgn="auto">
              <a:spcBef>
                <a:spcPts val="0"/>
              </a:spcBef>
              <a:spcAft>
                <a:spcPts val="0"/>
              </a:spcAft>
            </a:pPr>
            <a:r>
              <a:rPr lang="en-GB" sz="1000" b="1" dirty="0" smtClean="0">
                <a:solidFill>
                  <a:prstClr val="white"/>
                </a:solidFill>
                <a:latin typeface="Arial" panose="020B0604020202020204" pitchFamily="34" charset="0"/>
                <a:cs typeface="Arial" panose="020B0604020202020204" pitchFamily="34" charset="0"/>
              </a:rPr>
              <a:t>OCT</a:t>
            </a:r>
            <a:endParaRPr lang="en-GB" sz="1000" b="1" dirty="0">
              <a:solidFill>
                <a:prstClr val="white"/>
              </a:solidFill>
              <a:latin typeface="Arial" panose="020B0604020202020204" pitchFamily="34" charset="0"/>
              <a:cs typeface="Arial" panose="020B0604020202020204" pitchFamily="34" charset="0"/>
            </a:endParaRPr>
          </a:p>
        </p:txBody>
      </p:sp>
      <p:grpSp>
        <p:nvGrpSpPr>
          <p:cNvPr id="3" name="Group 2"/>
          <p:cNvGrpSpPr/>
          <p:nvPr/>
        </p:nvGrpSpPr>
        <p:grpSpPr>
          <a:xfrm>
            <a:off x="591322" y="3952006"/>
            <a:ext cx="8078677" cy="359663"/>
            <a:chOff x="891237" y="3300971"/>
            <a:chExt cx="8078677" cy="359663"/>
          </a:xfrm>
        </p:grpSpPr>
        <p:sp>
          <p:nvSpPr>
            <p:cNvPr id="6" name="Rectangle 5"/>
            <p:cNvSpPr>
              <a:spLocks noChangeArrowheads="1"/>
            </p:cNvSpPr>
            <p:nvPr/>
          </p:nvSpPr>
          <p:spPr bwMode="auto">
            <a:xfrm>
              <a:off x="957073" y="3300971"/>
              <a:ext cx="7938210" cy="149267"/>
            </a:xfrm>
            <a:prstGeom prst="rect">
              <a:avLst/>
            </a:prstGeom>
            <a:solidFill>
              <a:srgbClr val="00AE9E"/>
            </a:solidFill>
            <a:ln w="9525">
              <a:noFill/>
              <a:miter lim="800000"/>
              <a:headEnd/>
              <a:tailEnd/>
            </a:ln>
          </p:spPr>
          <p:txBody>
            <a:bodyPr anchor="ctr">
              <a:prstTxWarp prst="textNoShape">
                <a:avLst/>
              </a:prstTxWarp>
            </a:bodyPr>
            <a:lstStyle/>
            <a:p>
              <a:pPr algn="ctr" fontAlgn="auto">
                <a:spcBef>
                  <a:spcPts val="0"/>
                </a:spcBef>
                <a:spcAft>
                  <a:spcPts val="0"/>
                </a:spcAft>
                <a:defRPr/>
              </a:pPr>
              <a:endParaRPr lang="en-US" dirty="0">
                <a:solidFill>
                  <a:prstClr val="white"/>
                </a:solidFill>
                <a:latin typeface="Calibri"/>
              </a:endParaRPr>
            </a:p>
          </p:txBody>
        </p:sp>
        <p:sp>
          <p:nvSpPr>
            <p:cNvPr id="7" name="Rectangle 6"/>
            <p:cNvSpPr>
              <a:spLocks noChangeArrowheads="1"/>
            </p:cNvSpPr>
            <p:nvPr/>
          </p:nvSpPr>
          <p:spPr bwMode="auto">
            <a:xfrm rot="16200000">
              <a:off x="786038" y="3406171"/>
              <a:ext cx="359662" cy="149263"/>
            </a:xfrm>
            <a:prstGeom prst="rect">
              <a:avLst/>
            </a:prstGeom>
            <a:solidFill>
              <a:srgbClr val="00AE9E"/>
            </a:solidFill>
            <a:ln w="9525">
              <a:noFill/>
              <a:miter lim="800000"/>
              <a:headEnd/>
              <a:tailEnd/>
            </a:ln>
          </p:spPr>
          <p:txBody>
            <a:bodyPr anchor="ctr">
              <a:prstTxWarp prst="textNoShape">
                <a:avLst/>
              </a:prstTxWarp>
            </a:bodyPr>
            <a:lstStyle/>
            <a:p>
              <a:pPr algn="ctr" fontAlgn="auto">
                <a:spcBef>
                  <a:spcPts val="0"/>
                </a:spcBef>
                <a:spcAft>
                  <a:spcPts val="0"/>
                </a:spcAft>
                <a:defRPr/>
              </a:pPr>
              <a:endParaRPr lang="en-US" dirty="0">
                <a:solidFill>
                  <a:prstClr val="white"/>
                </a:solidFill>
                <a:latin typeface="Calibri"/>
              </a:endParaRPr>
            </a:p>
          </p:txBody>
        </p:sp>
        <p:sp>
          <p:nvSpPr>
            <p:cNvPr id="10" name="Rectangle 9"/>
            <p:cNvSpPr>
              <a:spLocks noChangeArrowheads="1"/>
            </p:cNvSpPr>
            <p:nvPr/>
          </p:nvSpPr>
          <p:spPr bwMode="auto">
            <a:xfrm rot="16200000">
              <a:off x="1501708" y="3406171"/>
              <a:ext cx="359662" cy="149263"/>
            </a:xfrm>
            <a:prstGeom prst="rect">
              <a:avLst/>
            </a:prstGeom>
            <a:solidFill>
              <a:srgbClr val="00AE9E"/>
            </a:solidFill>
            <a:ln w="9525">
              <a:noFill/>
              <a:miter lim="800000"/>
              <a:headEnd/>
              <a:tailEnd/>
            </a:ln>
          </p:spPr>
          <p:txBody>
            <a:bodyPr anchor="ctr">
              <a:prstTxWarp prst="textNoShape">
                <a:avLst/>
              </a:prstTxWarp>
            </a:bodyPr>
            <a:lstStyle/>
            <a:p>
              <a:pPr algn="ctr" fontAlgn="auto">
                <a:spcBef>
                  <a:spcPts val="0"/>
                </a:spcBef>
                <a:spcAft>
                  <a:spcPts val="0"/>
                </a:spcAft>
                <a:defRPr/>
              </a:pPr>
              <a:endParaRPr lang="en-US" dirty="0">
                <a:solidFill>
                  <a:prstClr val="white"/>
                </a:solidFill>
                <a:latin typeface="Calibri"/>
              </a:endParaRPr>
            </a:p>
          </p:txBody>
        </p:sp>
        <p:sp>
          <p:nvSpPr>
            <p:cNvPr id="11" name="Rectangle 10"/>
            <p:cNvSpPr>
              <a:spLocks noChangeArrowheads="1"/>
            </p:cNvSpPr>
            <p:nvPr/>
          </p:nvSpPr>
          <p:spPr bwMode="auto">
            <a:xfrm rot="16200000">
              <a:off x="2203968" y="3406171"/>
              <a:ext cx="359662" cy="149263"/>
            </a:xfrm>
            <a:prstGeom prst="rect">
              <a:avLst/>
            </a:prstGeom>
            <a:solidFill>
              <a:srgbClr val="00AE9E"/>
            </a:solidFill>
            <a:ln w="9525">
              <a:noFill/>
              <a:miter lim="800000"/>
              <a:headEnd/>
              <a:tailEnd/>
            </a:ln>
          </p:spPr>
          <p:txBody>
            <a:bodyPr anchor="ctr">
              <a:prstTxWarp prst="textNoShape">
                <a:avLst/>
              </a:prstTxWarp>
            </a:bodyPr>
            <a:lstStyle/>
            <a:p>
              <a:pPr algn="ctr" fontAlgn="auto">
                <a:spcBef>
                  <a:spcPts val="0"/>
                </a:spcBef>
                <a:spcAft>
                  <a:spcPts val="0"/>
                </a:spcAft>
                <a:defRPr/>
              </a:pPr>
              <a:endParaRPr lang="en-US" dirty="0">
                <a:solidFill>
                  <a:prstClr val="white"/>
                </a:solidFill>
                <a:latin typeface="Calibri"/>
              </a:endParaRPr>
            </a:p>
          </p:txBody>
        </p:sp>
        <p:sp>
          <p:nvSpPr>
            <p:cNvPr id="12" name="Rectangle 11"/>
            <p:cNvSpPr>
              <a:spLocks noChangeArrowheads="1"/>
            </p:cNvSpPr>
            <p:nvPr/>
          </p:nvSpPr>
          <p:spPr bwMode="auto">
            <a:xfrm rot="16200000">
              <a:off x="2942803" y="3406171"/>
              <a:ext cx="359662" cy="149263"/>
            </a:xfrm>
            <a:prstGeom prst="rect">
              <a:avLst/>
            </a:prstGeom>
            <a:solidFill>
              <a:srgbClr val="00AE9E"/>
            </a:solidFill>
            <a:ln w="9525">
              <a:noFill/>
              <a:miter lim="800000"/>
              <a:headEnd/>
              <a:tailEnd/>
            </a:ln>
          </p:spPr>
          <p:txBody>
            <a:bodyPr anchor="ctr">
              <a:prstTxWarp prst="textNoShape">
                <a:avLst/>
              </a:prstTxWarp>
            </a:bodyPr>
            <a:lstStyle/>
            <a:p>
              <a:pPr algn="ctr" fontAlgn="auto">
                <a:spcBef>
                  <a:spcPts val="0"/>
                </a:spcBef>
                <a:spcAft>
                  <a:spcPts val="0"/>
                </a:spcAft>
                <a:defRPr/>
              </a:pPr>
              <a:endParaRPr lang="en-US" dirty="0">
                <a:solidFill>
                  <a:prstClr val="white"/>
                </a:solidFill>
                <a:latin typeface="Calibri"/>
              </a:endParaRPr>
            </a:p>
          </p:txBody>
        </p:sp>
        <p:sp>
          <p:nvSpPr>
            <p:cNvPr id="13" name="Rectangle 12"/>
            <p:cNvSpPr>
              <a:spLocks noChangeArrowheads="1"/>
            </p:cNvSpPr>
            <p:nvPr/>
          </p:nvSpPr>
          <p:spPr bwMode="auto">
            <a:xfrm rot="16200000">
              <a:off x="3659692" y="3406171"/>
              <a:ext cx="359662" cy="149263"/>
            </a:xfrm>
            <a:prstGeom prst="rect">
              <a:avLst/>
            </a:prstGeom>
            <a:solidFill>
              <a:srgbClr val="00AE9E"/>
            </a:solidFill>
            <a:ln w="9525">
              <a:noFill/>
              <a:miter lim="800000"/>
              <a:headEnd/>
              <a:tailEnd/>
            </a:ln>
          </p:spPr>
          <p:txBody>
            <a:bodyPr anchor="ctr">
              <a:prstTxWarp prst="textNoShape">
                <a:avLst/>
              </a:prstTxWarp>
            </a:bodyPr>
            <a:lstStyle/>
            <a:p>
              <a:pPr algn="ctr" fontAlgn="auto">
                <a:spcBef>
                  <a:spcPts val="0"/>
                </a:spcBef>
                <a:spcAft>
                  <a:spcPts val="0"/>
                </a:spcAft>
                <a:defRPr/>
              </a:pPr>
              <a:endParaRPr lang="en-US" dirty="0">
                <a:solidFill>
                  <a:prstClr val="white"/>
                </a:solidFill>
                <a:latin typeface="Calibri"/>
              </a:endParaRPr>
            </a:p>
          </p:txBody>
        </p:sp>
        <p:sp>
          <p:nvSpPr>
            <p:cNvPr id="14" name="Rectangle 13"/>
            <p:cNvSpPr>
              <a:spLocks noChangeArrowheads="1"/>
            </p:cNvSpPr>
            <p:nvPr/>
          </p:nvSpPr>
          <p:spPr bwMode="auto">
            <a:xfrm rot="16200000">
              <a:off x="4376582" y="3406171"/>
              <a:ext cx="359662" cy="149263"/>
            </a:xfrm>
            <a:prstGeom prst="rect">
              <a:avLst/>
            </a:prstGeom>
            <a:solidFill>
              <a:srgbClr val="00AE9E"/>
            </a:solidFill>
            <a:ln w="9525">
              <a:noFill/>
              <a:miter lim="800000"/>
              <a:headEnd/>
              <a:tailEnd/>
            </a:ln>
          </p:spPr>
          <p:txBody>
            <a:bodyPr anchor="ctr">
              <a:prstTxWarp prst="textNoShape">
                <a:avLst/>
              </a:prstTxWarp>
            </a:bodyPr>
            <a:lstStyle/>
            <a:p>
              <a:pPr algn="ctr" fontAlgn="auto">
                <a:spcBef>
                  <a:spcPts val="0"/>
                </a:spcBef>
                <a:spcAft>
                  <a:spcPts val="0"/>
                </a:spcAft>
                <a:defRPr/>
              </a:pPr>
              <a:endParaRPr lang="en-US" dirty="0">
                <a:solidFill>
                  <a:prstClr val="white"/>
                </a:solidFill>
                <a:latin typeface="Calibri"/>
              </a:endParaRPr>
            </a:p>
          </p:txBody>
        </p:sp>
        <p:sp>
          <p:nvSpPr>
            <p:cNvPr id="15" name="Rectangle 14"/>
            <p:cNvSpPr>
              <a:spLocks noChangeArrowheads="1"/>
            </p:cNvSpPr>
            <p:nvPr/>
          </p:nvSpPr>
          <p:spPr bwMode="auto">
            <a:xfrm rot="16200000">
              <a:off x="5099873" y="3406171"/>
              <a:ext cx="359662" cy="149263"/>
            </a:xfrm>
            <a:prstGeom prst="rect">
              <a:avLst/>
            </a:prstGeom>
            <a:solidFill>
              <a:srgbClr val="00AE9E"/>
            </a:solidFill>
            <a:ln w="9525">
              <a:noFill/>
              <a:miter lim="800000"/>
              <a:headEnd/>
              <a:tailEnd/>
            </a:ln>
          </p:spPr>
          <p:txBody>
            <a:bodyPr anchor="ctr">
              <a:prstTxWarp prst="textNoShape">
                <a:avLst/>
              </a:prstTxWarp>
            </a:bodyPr>
            <a:lstStyle/>
            <a:p>
              <a:pPr algn="ctr" fontAlgn="auto">
                <a:spcBef>
                  <a:spcPts val="0"/>
                </a:spcBef>
                <a:spcAft>
                  <a:spcPts val="0"/>
                </a:spcAft>
                <a:defRPr/>
              </a:pPr>
              <a:endParaRPr lang="en-US" dirty="0">
                <a:solidFill>
                  <a:prstClr val="white"/>
                </a:solidFill>
                <a:latin typeface="Calibri"/>
              </a:endParaRPr>
            </a:p>
          </p:txBody>
        </p:sp>
        <p:sp>
          <p:nvSpPr>
            <p:cNvPr id="16" name="Rectangle 15"/>
            <p:cNvSpPr>
              <a:spLocks noChangeArrowheads="1"/>
            </p:cNvSpPr>
            <p:nvPr/>
          </p:nvSpPr>
          <p:spPr bwMode="auto">
            <a:xfrm rot="16200000">
              <a:off x="5817677" y="3406171"/>
              <a:ext cx="359662" cy="149263"/>
            </a:xfrm>
            <a:prstGeom prst="rect">
              <a:avLst/>
            </a:prstGeom>
            <a:solidFill>
              <a:srgbClr val="00AE9E"/>
            </a:solidFill>
            <a:ln w="9525">
              <a:noFill/>
              <a:miter lim="800000"/>
              <a:headEnd/>
              <a:tailEnd/>
            </a:ln>
          </p:spPr>
          <p:txBody>
            <a:bodyPr anchor="ctr">
              <a:prstTxWarp prst="textNoShape">
                <a:avLst/>
              </a:prstTxWarp>
            </a:bodyPr>
            <a:lstStyle/>
            <a:p>
              <a:pPr algn="ctr" fontAlgn="auto">
                <a:spcBef>
                  <a:spcPts val="0"/>
                </a:spcBef>
                <a:spcAft>
                  <a:spcPts val="0"/>
                </a:spcAft>
                <a:defRPr/>
              </a:pPr>
              <a:endParaRPr lang="en-US" dirty="0">
                <a:solidFill>
                  <a:prstClr val="white"/>
                </a:solidFill>
                <a:latin typeface="Calibri"/>
              </a:endParaRPr>
            </a:p>
          </p:txBody>
        </p:sp>
        <p:sp>
          <p:nvSpPr>
            <p:cNvPr id="17" name="Rectangle 16"/>
            <p:cNvSpPr>
              <a:spLocks noChangeArrowheads="1"/>
            </p:cNvSpPr>
            <p:nvPr/>
          </p:nvSpPr>
          <p:spPr bwMode="auto">
            <a:xfrm rot="16200000">
              <a:off x="6541882" y="3406171"/>
              <a:ext cx="359662" cy="149263"/>
            </a:xfrm>
            <a:prstGeom prst="rect">
              <a:avLst/>
            </a:prstGeom>
            <a:solidFill>
              <a:srgbClr val="00AE9E"/>
            </a:solidFill>
            <a:ln w="9525">
              <a:noFill/>
              <a:miter lim="800000"/>
              <a:headEnd/>
              <a:tailEnd/>
            </a:ln>
          </p:spPr>
          <p:txBody>
            <a:bodyPr anchor="ctr">
              <a:prstTxWarp prst="textNoShape">
                <a:avLst/>
              </a:prstTxWarp>
            </a:bodyPr>
            <a:lstStyle/>
            <a:p>
              <a:pPr algn="ctr" fontAlgn="auto">
                <a:spcBef>
                  <a:spcPts val="0"/>
                </a:spcBef>
                <a:spcAft>
                  <a:spcPts val="0"/>
                </a:spcAft>
                <a:defRPr/>
              </a:pPr>
              <a:endParaRPr lang="en-US" dirty="0">
                <a:solidFill>
                  <a:prstClr val="white"/>
                </a:solidFill>
                <a:latin typeface="Calibri"/>
              </a:endParaRPr>
            </a:p>
          </p:txBody>
        </p:sp>
        <p:sp>
          <p:nvSpPr>
            <p:cNvPr id="18" name="Rectangle 17"/>
            <p:cNvSpPr>
              <a:spLocks noChangeArrowheads="1"/>
            </p:cNvSpPr>
            <p:nvPr/>
          </p:nvSpPr>
          <p:spPr bwMode="auto">
            <a:xfrm rot="16200000">
              <a:off x="7258771" y="3406171"/>
              <a:ext cx="359662" cy="149263"/>
            </a:xfrm>
            <a:prstGeom prst="rect">
              <a:avLst/>
            </a:prstGeom>
            <a:solidFill>
              <a:srgbClr val="00AE9E"/>
            </a:solidFill>
            <a:ln w="9525">
              <a:noFill/>
              <a:miter lim="800000"/>
              <a:headEnd/>
              <a:tailEnd/>
            </a:ln>
          </p:spPr>
          <p:txBody>
            <a:bodyPr anchor="ctr">
              <a:prstTxWarp prst="textNoShape">
                <a:avLst/>
              </a:prstTxWarp>
            </a:bodyPr>
            <a:lstStyle/>
            <a:p>
              <a:pPr algn="ctr" fontAlgn="auto">
                <a:spcBef>
                  <a:spcPts val="0"/>
                </a:spcBef>
                <a:spcAft>
                  <a:spcPts val="0"/>
                </a:spcAft>
                <a:defRPr/>
              </a:pPr>
              <a:endParaRPr lang="en-US" dirty="0">
                <a:solidFill>
                  <a:prstClr val="white"/>
                </a:solidFill>
                <a:latin typeface="Calibri"/>
              </a:endParaRPr>
            </a:p>
          </p:txBody>
        </p:sp>
        <p:sp>
          <p:nvSpPr>
            <p:cNvPr id="19" name="Rectangle 18"/>
            <p:cNvSpPr>
              <a:spLocks noChangeArrowheads="1"/>
            </p:cNvSpPr>
            <p:nvPr/>
          </p:nvSpPr>
          <p:spPr bwMode="auto">
            <a:xfrm rot="16200000">
              <a:off x="7990291" y="3406171"/>
              <a:ext cx="359662" cy="149263"/>
            </a:xfrm>
            <a:prstGeom prst="rect">
              <a:avLst/>
            </a:prstGeom>
            <a:solidFill>
              <a:srgbClr val="00AE9E"/>
            </a:solidFill>
            <a:ln w="9525">
              <a:noFill/>
              <a:miter lim="800000"/>
              <a:headEnd/>
              <a:tailEnd/>
            </a:ln>
          </p:spPr>
          <p:txBody>
            <a:bodyPr anchor="ctr">
              <a:prstTxWarp prst="textNoShape">
                <a:avLst/>
              </a:prstTxWarp>
            </a:bodyPr>
            <a:lstStyle/>
            <a:p>
              <a:pPr algn="ctr" fontAlgn="auto">
                <a:spcBef>
                  <a:spcPts val="0"/>
                </a:spcBef>
                <a:spcAft>
                  <a:spcPts val="0"/>
                </a:spcAft>
                <a:defRPr/>
              </a:pPr>
              <a:endParaRPr lang="en-US" dirty="0">
                <a:solidFill>
                  <a:prstClr val="white"/>
                </a:solidFill>
                <a:latin typeface="Calibri"/>
              </a:endParaRPr>
            </a:p>
          </p:txBody>
        </p:sp>
        <p:sp>
          <p:nvSpPr>
            <p:cNvPr id="30" name="Rectangle 29"/>
            <p:cNvSpPr>
              <a:spLocks noChangeArrowheads="1"/>
            </p:cNvSpPr>
            <p:nvPr/>
          </p:nvSpPr>
          <p:spPr bwMode="auto">
            <a:xfrm rot="16200000">
              <a:off x="8715452" y="3406171"/>
              <a:ext cx="359662" cy="149263"/>
            </a:xfrm>
            <a:prstGeom prst="rect">
              <a:avLst/>
            </a:prstGeom>
            <a:solidFill>
              <a:srgbClr val="00AE9E"/>
            </a:solidFill>
            <a:ln w="9525">
              <a:noFill/>
              <a:miter lim="800000"/>
              <a:headEnd/>
              <a:tailEnd/>
            </a:ln>
          </p:spPr>
          <p:txBody>
            <a:bodyPr anchor="ctr">
              <a:prstTxWarp prst="textNoShape">
                <a:avLst/>
              </a:prstTxWarp>
            </a:bodyPr>
            <a:lstStyle/>
            <a:p>
              <a:pPr algn="ctr" fontAlgn="auto">
                <a:spcBef>
                  <a:spcPts val="0"/>
                </a:spcBef>
                <a:spcAft>
                  <a:spcPts val="0"/>
                </a:spcAft>
                <a:defRPr/>
              </a:pPr>
              <a:endParaRPr lang="en-US" dirty="0">
                <a:solidFill>
                  <a:prstClr val="white"/>
                </a:solidFill>
                <a:latin typeface="Calibri"/>
              </a:endParaRPr>
            </a:p>
          </p:txBody>
        </p:sp>
      </p:grpSp>
      <p:sp>
        <p:nvSpPr>
          <p:cNvPr id="31" name="TextBox 30"/>
          <p:cNvSpPr txBox="1"/>
          <p:nvPr/>
        </p:nvSpPr>
        <p:spPr>
          <a:xfrm>
            <a:off x="7619831" y="4381834"/>
            <a:ext cx="500751" cy="246221"/>
          </a:xfrm>
          <a:prstGeom prst="rect">
            <a:avLst/>
          </a:prstGeom>
          <a:solidFill>
            <a:srgbClr val="00AE9E"/>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fontAlgn="auto">
              <a:spcBef>
                <a:spcPts val="0"/>
              </a:spcBef>
              <a:spcAft>
                <a:spcPts val="0"/>
              </a:spcAft>
            </a:pPr>
            <a:r>
              <a:rPr lang="en-GB" sz="1000" b="1" dirty="0" smtClean="0">
                <a:solidFill>
                  <a:prstClr val="white"/>
                </a:solidFill>
                <a:latin typeface="Arial" panose="020B0604020202020204" pitchFamily="34" charset="0"/>
                <a:cs typeface="Arial" panose="020B0604020202020204" pitchFamily="34" charset="0"/>
              </a:rPr>
              <a:t>NOV</a:t>
            </a:r>
            <a:endParaRPr lang="en-GB" sz="1000" b="1" dirty="0">
              <a:solidFill>
                <a:prstClr val="white"/>
              </a:solidFill>
              <a:latin typeface="Arial" panose="020B0604020202020204" pitchFamily="34" charset="0"/>
              <a:cs typeface="Arial" panose="020B0604020202020204" pitchFamily="34" charset="0"/>
            </a:endParaRPr>
          </a:p>
        </p:txBody>
      </p:sp>
      <p:sp>
        <p:nvSpPr>
          <p:cNvPr id="32" name="TextBox 31"/>
          <p:cNvSpPr txBox="1"/>
          <p:nvPr/>
        </p:nvSpPr>
        <p:spPr>
          <a:xfrm>
            <a:off x="8344992" y="4373350"/>
            <a:ext cx="500751" cy="246221"/>
          </a:xfrm>
          <a:prstGeom prst="rect">
            <a:avLst/>
          </a:prstGeom>
          <a:solidFill>
            <a:srgbClr val="00AE9E"/>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fontAlgn="auto">
              <a:spcBef>
                <a:spcPts val="0"/>
              </a:spcBef>
              <a:spcAft>
                <a:spcPts val="0"/>
              </a:spcAft>
            </a:pPr>
            <a:r>
              <a:rPr lang="en-GB" sz="1000" b="1" dirty="0" smtClean="0">
                <a:solidFill>
                  <a:prstClr val="white"/>
                </a:solidFill>
                <a:latin typeface="Arial" panose="020B0604020202020204" pitchFamily="34" charset="0"/>
                <a:cs typeface="Arial" panose="020B0604020202020204" pitchFamily="34" charset="0"/>
              </a:rPr>
              <a:t>DEC</a:t>
            </a:r>
            <a:endParaRPr lang="en-GB" sz="1000" b="1" dirty="0">
              <a:solidFill>
                <a:prstClr val="white"/>
              </a:solidFill>
              <a:latin typeface="Arial" panose="020B0604020202020204" pitchFamily="34" charset="0"/>
              <a:cs typeface="Arial" panose="020B0604020202020204" pitchFamily="34" charset="0"/>
            </a:endParaRPr>
          </a:p>
        </p:txBody>
      </p:sp>
      <p:sp>
        <p:nvSpPr>
          <p:cNvPr id="44" name="TextBox 43"/>
          <p:cNvSpPr txBox="1"/>
          <p:nvPr/>
        </p:nvSpPr>
        <p:spPr>
          <a:xfrm>
            <a:off x="1796192" y="2542870"/>
            <a:ext cx="575382" cy="246221"/>
          </a:xfrm>
          <a:prstGeom prst="rect">
            <a:avLst/>
          </a:prstGeom>
          <a:solidFill>
            <a:srgbClr val="00AE9E"/>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fontAlgn="auto">
              <a:spcBef>
                <a:spcPts val="0"/>
              </a:spcBef>
              <a:spcAft>
                <a:spcPts val="0"/>
              </a:spcAft>
            </a:pPr>
            <a:r>
              <a:rPr lang="en-GB" sz="1000" b="1" dirty="0" smtClean="0">
                <a:solidFill>
                  <a:prstClr val="white"/>
                </a:solidFill>
                <a:latin typeface="Arial" panose="020B0604020202020204" pitchFamily="34" charset="0"/>
                <a:cs typeface="Arial" panose="020B0604020202020204" pitchFamily="34" charset="0"/>
              </a:rPr>
              <a:t>NCRS</a:t>
            </a:r>
            <a:endParaRPr lang="en-GB" sz="1000" b="1" dirty="0">
              <a:solidFill>
                <a:prstClr val="white"/>
              </a:solidFill>
              <a:latin typeface="Arial" panose="020B0604020202020204" pitchFamily="34" charset="0"/>
              <a:cs typeface="Arial" panose="020B0604020202020204" pitchFamily="34" charset="0"/>
            </a:endParaRPr>
          </a:p>
        </p:txBody>
      </p:sp>
      <p:grpSp>
        <p:nvGrpSpPr>
          <p:cNvPr id="45" name="Group 44"/>
          <p:cNvGrpSpPr/>
          <p:nvPr/>
        </p:nvGrpSpPr>
        <p:grpSpPr>
          <a:xfrm rot="16200000">
            <a:off x="1615259" y="3250904"/>
            <a:ext cx="937247" cy="214313"/>
            <a:chOff x="2847960" y="2475784"/>
            <a:chExt cx="937247" cy="214313"/>
          </a:xfrm>
          <a:solidFill>
            <a:srgbClr val="00AE9E"/>
          </a:solidFill>
        </p:grpSpPr>
        <p:sp>
          <p:nvSpPr>
            <p:cNvPr id="46" name="Isosceles Triangle 45"/>
            <p:cNvSpPr/>
            <p:nvPr/>
          </p:nvSpPr>
          <p:spPr>
            <a:xfrm rot="5400000">
              <a:off x="3585674" y="2490564"/>
              <a:ext cx="214313" cy="184753"/>
            </a:xfrm>
            <a:prstGeom prst="triangle">
              <a:avLst/>
            </a:prstGeom>
            <a:grpFill/>
            <a:ln>
              <a:solidFill>
                <a:srgbClr val="00AE9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dirty="0">
                <a:solidFill>
                  <a:prstClr val="white"/>
                </a:solidFill>
              </a:endParaRPr>
            </a:p>
          </p:txBody>
        </p:sp>
        <p:cxnSp>
          <p:nvCxnSpPr>
            <p:cNvPr id="47" name="Straight Connector 46"/>
            <p:cNvCxnSpPr/>
            <p:nvPr/>
          </p:nvCxnSpPr>
          <p:spPr>
            <a:xfrm>
              <a:off x="2847960" y="2582940"/>
              <a:ext cx="752494" cy="0"/>
            </a:xfrm>
            <a:prstGeom prst="line">
              <a:avLst/>
            </a:prstGeom>
            <a:grpFill/>
            <a:ln w="76200">
              <a:solidFill>
                <a:srgbClr val="00AE9E"/>
              </a:solidFill>
            </a:ln>
            <a:effectLst/>
          </p:spPr>
          <p:style>
            <a:lnRef idx="2">
              <a:schemeClr val="accent1"/>
            </a:lnRef>
            <a:fillRef idx="0">
              <a:schemeClr val="accent1"/>
            </a:fillRef>
            <a:effectRef idx="1">
              <a:schemeClr val="accent1"/>
            </a:effectRef>
            <a:fontRef idx="minor">
              <a:schemeClr val="tx1"/>
            </a:fontRef>
          </p:style>
        </p:cxnSp>
      </p:grpSp>
      <p:sp>
        <p:nvSpPr>
          <p:cNvPr id="52" name="TextBox 51"/>
          <p:cNvSpPr txBox="1"/>
          <p:nvPr/>
        </p:nvSpPr>
        <p:spPr>
          <a:xfrm>
            <a:off x="2535026" y="2553558"/>
            <a:ext cx="575382" cy="246221"/>
          </a:xfrm>
          <a:prstGeom prst="rect">
            <a:avLst/>
          </a:prstGeom>
          <a:solidFill>
            <a:srgbClr val="00AE9E"/>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fontAlgn="auto">
              <a:spcBef>
                <a:spcPts val="0"/>
              </a:spcBef>
              <a:spcAft>
                <a:spcPts val="0"/>
              </a:spcAft>
            </a:pPr>
            <a:r>
              <a:rPr lang="en-GB" sz="1000" b="1" dirty="0" smtClean="0">
                <a:solidFill>
                  <a:prstClr val="white"/>
                </a:solidFill>
                <a:latin typeface="Arial" panose="020B0604020202020204" pitchFamily="34" charset="0"/>
                <a:cs typeface="Arial" panose="020B0604020202020204" pitchFamily="34" charset="0"/>
              </a:rPr>
              <a:t>NCRS</a:t>
            </a:r>
            <a:endParaRPr lang="en-GB" sz="1000" b="1" dirty="0">
              <a:solidFill>
                <a:prstClr val="white"/>
              </a:solidFill>
              <a:latin typeface="Arial" panose="020B0604020202020204" pitchFamily="34" charset="0"/>
              <a:cs typeface="Arial" panose="020B0604020202020204" pitchFamily="34" charset="0"/>
            </a:endParaRPr>
          </a:p>
        </p:txBody>
      </p:sp>
      <p:grpSp>
        <p:nvGrpSpPr>
          <p:cNvPr id="53" name="Group 52"/>
          <p:cNvGrpSpPr/>
          <p:nvPr/>
        </p:nvGrpSpPr>
        <p:grpSpPr>
          <a:xfrm rot="16200000">
            <a:off x="2354094" y="3250902"/>
            <a:ext cx="937247" cy="214313"/>
            <a:chOff x="2847960" y="2475784"/>
            <a:chExt cx="937247" cy="214313"/>
          </a:xfrm>
          <a:solidFill>
            <a:srgbClr val="00AE9E"/>
          </a:solidFill>
        </p:grpSpPr>
        <p:sp>
          <p:nvSpPr>
            <p:cNvPr id="54" name="Isosceles Triangle 53"/>
            <p:cNvSpPr/>
            <p:nvPr/>
          </p:nvSpPr>
          <p:spPr>
            <a:xfrm rot="5400000">
              <a:off x="3585674" y="2490564"/>
              <a:ext cx="214313" cy="184753"/>
            </a:xfrm>
            <a:prstGeom prst="triangle">
              <a:avLst/>
            </a:prstGeom>
            <a:grpFill/>
            <a:ln>
              <a:solidFill>
                <a:srgbClr val="00AE9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dirty="0">
                <a:solidFill>
                  <a:prstClr val="white"/>
                </a:solidFill>
              </a:endParaRPr>
            </a:p>
          </p:txBody>
        </p:sp>
        <p:cxnSp>
          <p:nvCxnSpPr>
            <p:cNvPr id="55" name="Straight Connector 54"/>
            <p:cNvCxnSpPr/>
            <p:nvPr/>
          </p:nvCxnSpPr>
          <p:spPr>
            <a:xfrm>
              <a:off x="2847960" y="2582940"/>
              <a:ext cx="752494" cy="0"/>
            </a:xfrm>
            <a:prstGeom prst="line">
              <a:avLst/>
            </a:prstGeom>
            <a:grpFill/>
            <a:ln w="76200">
              <a:solidFill>
                <a:srgbClr val="00AE9E"/>
              </a:solidFill>
            </a:ln>
            <a:effectLst/>
          </p:spPr>
          <p:style>
            <a:lnRef idx="2">
              <a:schemeClr val="accent1"/>
            </a:lnRef>
            <a:fillRef idx="0">
              <a:schemeClr val="accent1"/>
            </a:fillRef>
            <a:effectRef idx="1">
              <a:schemeClr val="accent1"/>
            </a:effectRef>
            <a:fontRef idx="minor">
              <a:schemeClr val="tx1"/>
            </a:fontRef>
          </p:style>
        </p:cxnSp>
      </p:grpSp>
      <p:sp>
        <p:nvSpPr>
          <p:cNvPr id="56" name="TextBox 55"/>
          <p:cNvSpPr txBox="1"/>
          <p:nvPr/>
        </p:nvSpPr>
        <p:spPr>
          <a:xfrm>
            <a:off x="2822720" y="3327326"/>
            <a:ext cx="2874872" cy="246221"/>
          </a:xfrm>
          <a:prstGeom prst="rect">
            <a:avLst/>
          </a:prstGeom>
          <a:solidFill>
            <a:srgbClr val="00AE9E"/>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fontAlgn="auto">
              <a:spcBef>
                <a:spcPts val="0"/>
              </a:spcBef>
              <a:spcAft>
                <a:spcPts val="0"/>
              </a:spcAft>
            </a:pPr>
            <a:r>
              <a:rPr lang="en-GB" sz="1000" b="1" dirty="0" smtClean="0">
                <a:solidFill>
                  <a:prstClr val="white"/>
                </a:solidFill>
                <a:latin typeface="Arial" panose="020B0604020202020204" pitchFamily="34" charset="0"/>
                <a:cs typeface="Arial" panose="020B0604020202020204" pitchFamily="34" charset="0"/>
              </a:rPr>
              <a:t>Process Data</a:t>
            </a:r>
            <a:endParaRPr lang="en-GB" sz="1000" b="1" dirty="0">
              <a:solidFill>
                <a:prstClr val="white"/>
              </a:solidFill>
              <a:latin typeface="Arial" panose="020B0604020202020204" pitchFamily="34" charset="0"/>
              <a:cs typeface="Arial" panose="020B0604020202020204" pitchFamily="34" charset="0"/>
            </a:endParaRPr>
          </a:p>
        </p:txBody>
      </p:sp>
      <p:sp>
        <p:nvSpPr>
          <p:cNvPr id="57" name="TextBox 56"/>
          <p:cNvSpPr txBox="1"/>
          <p:nvPr/>
        </p:nvSpPr>
        <p:spPr>
          <a:xfrm>
            <a:off x="5409902" y="2553558"/>
            <a:ext cx="575382" cy="246221"/>
          </a:xfrm>
          <a:prstGeom prst="rect">
            <a:avLst/>
          </a:prstGeom>
          <a:solidFill>
            <a:srgbClr val="00AE9E"/>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fontAlgn="auto">
              <a:spcBef>
                <a:spcPts val="0"/>
              </a:spcBef>
              <a:spcAft>
                <a:spcPts val="0"/>
              </a:spcAft>
            </a:pPr>
            <a:r>
              <a:rPr lang="en-GB" sz="1000" b="1" dirty="0" smtClean="0">
                <a:solidFill>
                  <a:prstClr val="white"/>
                </a:solidFill>
                <a:latin typeface="Arial" panose="020B0604020202020204" pitchFamily="34" charset="0"/>
                <a:cs typeface="Arial" panose="020B0604020202020204" pitchFamily="34" charset="0"/>
              </a:rPr>
              <a:t>NCRS</a:t>
            </a:r>
            <a:endParaRPr lang="en-GB" sz="1000" b="1" dirty="0">
              <a:solidFill>
                <a:prstClr val="white"/>
              </a:solidFill>
              <a:latin typeface="Arial" panose="020B0604020202020204" pitchFamily="34" charset="0"/>
              <a:cs typeface="Arial" panose="020B0604020202020204" pitchFamily="34" charset="0"/>
            </a:endParaRPr>
          </a:p>
        </p:txBody>
      </p:sp>
      <p:grpSp>
        <p:nvGrpSpPr>
          <p:cNvPr id="58" name="Group 57"/>
          <p:cNvGrpSpPr/>
          <p:nvPr/>
        </p:nvGrpSpPr>
        <p:grpSpPr>
          <a:xfrm rot="16200000">
            <a:off x="5228969" y="3250902"/>
            <a:ext cx="937247" cy="214313"/>
            <a:chOff x="2847960" y="2475784"/>
            <a:chExt cx="937247" cy="214313"/>
          </a:xfrm>
          <a:solidFill>
            <a:srgbClr val="00AE9E"/>
          </a:solidFill>
        </p:grpSpPr>
        <p:sp>
          <p:nvSpPr>
            <p:cNvPr id="59" name="Isosceles Triangle 58"/>
            <p:cNvSpPr/>
            <p:nvPr/>
          </p:nvSpPr>
          <p:spPr>
            <a:xfrm rot="5400000">
              <a:off x="3585674" y="2490564"/>
              <a:ext cx="214313" cy="184753"/>
            </a:xfrm>
            <a:prstGeom prst="triangle">
              <a:avLst/>
            </a:prstGeom>
            <a:grpFill/>
            <a:ln>
              <a:solidFill>
                <a:srgbClr val="00AE9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dirty="0">
                <a:solidFill>
                  <a:prstClr val="white"/>
                </a:solidFill>
              </a:endParaRPr>
            </a:p>
          </p:txBody>
        </p:sp>
        <p:cxnSp>
          <p:nvCxnSpPr>
            <p:cNvPr id="60" name="Straight Connector 59"/>
            <p:cNvCxnSpPr/>
            <p:nvPr/>
          </p:nvCxnSpPr>
          <p:spPr>
            <a:xfrm>
              <a:off x="2847960" y="2582940"/>
              <a:ext cx="752494" cy="0"/>
            </a:xfrm>
            <a:prstGeom prst="line">
              <a:avLst/>
            </a:prstGeom>
            <a:grpFill/>
            <a:ln w="76200">
              <a:solidFill>
                <a:srgbClr val="00AE9E"/>
              </a:solidFill>
            </a:ln>
            <a:effectLst/>
          </p:spPr>
          <p:style>
            <a:lnRef idx="2">
              <a:schemeClr val="accent1"/>
            </a:lnRef>
            <a:fillRef idx="0">
              <a:schemeClr val="accent1"/>
            </a:fillRef>
            <a:effectRef idx="1">
              <a:schemeClr val="accent1"/>
            </a:effectRef>
            <a:fontRef idx="minor">
              <a:schemeClr val="tx1"/>
            </a:fontRef>
          </p:style>
        </p:cxnSp>
      </p:grpSp>
      <p:sp>
        <p:nvSpPr>
          <p:cNvPr id="61" name="TextBox 60"/>
          <p:cNvSpPr txBox="1"/>
          <p:nvPr/>
        </p:nvSpPr>
        <p:spPr>
          <a:xfrm>
            <a:off x="415578" y="5802807"/>
            <a:ext cx="2631943" cy="246221"/>
          </a:xfrm>
          <a:prstGeom prst="rect">
            <a:avLst/>
          </a:prstGeom>
          <a:solidFill>
            <a:srgbClr val="0070C0"/>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fontAlgn="auto">
              <a:spcBef>
                <a:spcPts val="0"/>
              </a:spcBef>
              <a:spcAft>
                <a:spcPts val="0"/>
              </a:spcAft>
            </a:pPr>
            <a:r>
              <a:rPr lang="en-GB" sz="1000" b="1" dirty="0" smtClean="0">
                <a:solidFill>
                  <a:prstClr val="white"/>
                </a:solidFill>
                <a:latin typeface="Arial" panose="020B0604020202020204" pitchFamily="34" charset="0"/>
                <a:cs typeface="Arial" panose="020B0604020202020204" pitchFamily="34" charset="0"/>
              </a:rPr>
              <a:t>JANUARY Data</a:t>
            </a:r>
            <a:endParaRPr lang="en-GB" sz="1000" b="1" dirty="0">
              <a:solidFill>
                <a:prstClr val="white"/>
              </a:solidFill>
              <a:latin typeface="Arial" panose="020B0604020202020204" pitchFamily="34" charset="0"/>
              <a:cs typeface="Arial" panose="020B0604020202020204" pitchFamily="34" charset="0"/>
            </a:endParaRPr>
          </a:p>
        </p:txBody>
      </p:sp>
      <p:grpSp>
        <p:nvGrpSpPr>
          <p:cNvPr id="76" name="Group 75"/>
          <p:cNvGrpSpPr/>
          <p:nvPr/>
        </p:nvGrpSpPr>
        <p:grpSpPr>
          <a:xfrm rot="16200000">
            <a:off x="1803382" y="2052054"/>
            <a:ext cx="561000" cy="214313"/>
            <a:chOff x="3224207" y="2475784"/>
            <a:chExt cx="561000" cy="214313"/>
          </a:xfrm>
          <a:solidFill>
            <a:srgbClr val="00AE9E"/>
          </a:solidFill>
        </p:grpSpPr>
        <p:sp>
          <p:nvSpPr>
            <p:cNvPr id="77" name="Isosceles Triangle 76"/>
            <p:cNvSpPr/>
            <p:nvPr/>
          </p:nvSpPr>
          <p:spPr>
            <a:xfrm rot="5400000">
              <a:off x="3585674" y="2490564"/>
              <a:ext cx="214313" cy="184753"/>
            </a:xfrm>
            <a:prstGeom prst="triangle">
              <a:avLst/>
            </a:prstGeom>
            <a:grpFill/>
            <a:ln>
              <a:solidFill>
                <a:srgbClr val="00AE9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dirty="0">
                <a:solidFill>
                  <a:prstClr val="white"/>
                </a:solidFill>
              </a:endParaRPr>
            </a:p>
          </p:txBody>
        </p:sp>
        <p:cxnSp>
          <p:nvCxnSpPr>
            <p:cNvPr id="78" name="Straight Connector 77"/>
            <p:cNvCxnSpPr/>
            <p:nvPr/>
          </p:nvCxnSpPr>
          <p:spPr>
            <a:xfrm rot="5400000" flipH="1" flipV="1">
              <a:off x="3412329" y="2394818"/>
              <a:ext cx="3" cy="376247"/>
            </a:xfrm>
            <a:prstGeom prst="line">
              <a:avLst/>
            </a:prstGeom>
            <a:grpFill/>
            <a:ln w="76200">
              <a:solidFill>
                <a:srgbClr val="00AE9E"/>
              </a:solidFill>
            </a:ln>
            <a:effectLst/>
          </p:spPr>
          <p:style>
            <a:lnRef idx="2">
              <a:schemeClr val="accent1"/>
            </a:lnRef>
            <a:fillRef idx="0">
              <a:schemeClr val="accent1"/>
            </a:fillRef>
            <a:effectRef idx="1">
              <a:schemeClr val="accent1"/>
            </a:effectRef>
            <a:fontRef idx="minor">
              <a:schemeClr val="tx1"/>
            </a:fontRef>
          </p:style>
        </p:cxnSp>
      </p:grpSp>
      <p:sp>
        <p:nvSpPr>
          <p:cNvPr id="81" name="Snip Single Corner Rectangle 80"/>
          <p:cNvSpPr/>
          <p:nvPr/>
        </p:nvSpPr>
        <p:spPr>
          <a:xfrm>
            <a:off x="1897344" y="1397204"/>
            <a:ext cx="373075" cy="373075"/>
          </a:xfrm>
          <a:prstGeom prst="snip1Rect">
            <a:avLst/>
          </a:prstGeom>
          <a:solidFill>
            <a:srgbClr val="98002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dirty="0">
              <a:solidFill>
                <a:prstClr val="white"/>
              </a:solidFill>
            </a:endParaRPr>
          </a:p>
        </p:txBody>
      </p:sp>
      <p:grpSp>
        <p:nvGrpSpPr>
          <p:cNvPr id="92" name="Group 91"/>
          <p:cNvGrpSpPr/>
          <p:nvPr/>
        </p:nvGrpSpPr>
        <p:grpSpPr>
          <a:xfrm rot="16200000">
            <a:off x="2531384" y="2052053"/>
            <a:ext cx="561000" cy="214313"/>
            <a:chOff x="3224207" y="2475784"/>
            <a:chExt cx="561000" cy="214313"/>
          </a:xfrm>
          <a:solidFill>
            <a:srgbClr val="00AE9E"/>
          </a:solidFill>
        </p:grpSpPr>
        <p:sp>
          <p:nvSpPr>
            <p:cNvPr id="93" name="Isosceles Triangle 92"/>
            <p:cNvSpPr/>
            <p:nvPr/>
          </p:nvSpPr>
          <p:spPr>
            <a:xfrm rot="5400000">
              <a:off x="3585674" y="2490564"/>
              <a:ext cx="214313" cy="184753"/>
            </a:xfrm>
            <a:prstGeom prst="triangle">
              <a:avLst/>
            </a:prstGeom>
            <a:grpFill/>
            <a:ln>
              <a:solidFill>
                <a:srgbClr val="00AE9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dirty="0">
                <a:solidFill>
                  <a:prstClr val="white"/>
                </a:solidFill>
              </a:endParaRPr>
            </a:p>
          </p:txBody>
        </p:sp>
        <p:cxnSp>
          <p:nvCxnSpPr>
            <p:cNvPr id="94" name="Straight Connector 93"/>
            <p:cNvCxnSpPr/>
            <p:nvPr/>
          </p:nvCxnSpPr>
          <p:spPr>
            <a:xfrm rot="5400000" flipH="1" flipV="1">
              <a:off x="3412329" y="2394818"/>
              <a:ext cx="3" cy="376247"/>
            </a:xfrm>
            <a:prstGeom prst="line">
              <a:avLst/>
            </a:prstGeom>
            <a:grpFill/>
            <a:ln w="76200">
              <a:solidFill>
                <a:srgbClr val="00AE9E"/>
              </a:solidFill>
            </a:ln>
            <a:effectLst/>
          </p:spPr>
          <p:style>
            <a:lnRef idx="2">
              <a:schemeClr val="accent1"/>
            </a:lnRef>
            <a:fillRef idx="0">
              <a:schemeClr val="accent1"/>
            </a:fillRef>
            <a:effectRef idx="1">
              <a:schemeClr val="accent1"/>
            </a:effectRef>
            <a:fontRef idx="minor">
              <a:schemeClr val="tx1"/>
            </a:fontRef>
          </p:style>
        </p:cxnSp>
      </p:grpSp>
      <p:sp>
        <p:nvSpPr>
          <p:cNvPr id="95" name="Snip Single Corner Rectangle 94"/>
          <p:cNvSpPr/>
          <p:nvPr/>
        </p:nvSpPr>
        <p:spPr>
          <a:xfrm>
            <a:off x="2625346" y="1397204"/>
            <a:ext cx="373075" cy="373075"/>
          </a:xfrm>
          <a:prstGeom prst="snip1Rect">
            <a:avLst/>
          </a:prstGeom>
          <a:solidFill>
            <a:srgbClr val="98002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dirty="0">
              <a:solidFill>
                <a:prstClr val="white"/>
              </a:solidFill>
            </a:endParaRPr>
          </a:p>
        </p:txBody>
      </p:sp>
      <p:grpSp>
        <p:nvGrpSpPr>
          <p:cNvPr id="97" name="Group 96"/>
          <p:cNvGrpSpPr/>
          <p:nvPr/>
        </p:nvGrpSpPr>
        <p:grpSpPr>
          <a:xfrm rot="16200000">
            <a:off x="5417093" y="2052052"/>
            <a:ext cx="561000" cy="214313"/>
            <a:chOff x="3224207" y="2475784"/>
            <a:chExt cx="561000" cy="214313"/>
          </a:xfrm>
          <a:solidFill>
            <a:srgbClr val="00AE9E"/>
          </a:solidFill>
        </p:grpSpPr>
        <p:sp>
          <p:nvSpPr>
            <p:cNvPr id="98" name="Isosceles Triangle 97"/>
            <p:cNvSpPr/>
            <p:nvPr/>
          </p:nvSpPr>
          <p:spPr>
            <a:xfrm rot="5400000">
              <a:off x="3585674" y="2490564"/>
              <a:ext cx="214313" cy="184753"/>
            </a:xfrm>
            <a:prstGeom prst="triangle">
              <a:avLst/>
            </a:prstGeom>
            <a:grpFill/>
            <a:ln>
              <a:solidFill>
                <a:srgbClr val="00AE9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dirty="0">
                <a:solidFill>
                  <a:prstClr val="white"/>
                </a:solidFill>
              </a:endParaRPr>
            </a:p>
          </p:txBody>
        </p:sp>
        <p:cxnSp>
          <p:nvCxnSpPr>
            <p:cNvPr id="99" name="Straight Connector 98"/>
            <p:cNvCxnSpPr/>
            <p:nvPr/>
          </p:nvCxnSpPr>
          <p:spPr>
            <a:xfrm rot="5400000" flipH="1" flipV="1">
              <a:off x="3412329" y="2394818"/>
              <a:ext cx="3" cy="376247"/>
            </a:xfrm>
            <a:prstGeom prst="line">
              <a:avLst/>
            </a:prstGeom>
            <a:grpFill/>
            <a:ln w="76200">
              <a:solidFill>
                <a:srgbClr val="00AE9E"/>
              </a:solidFill>
            </a:ln>
            <a:effectLst/>
          </p:spPr>
          <p:style>
            <a:lnRef idx="2">
              <a:schemeClr val="accent1"/>
            </a:lnRef>
            <a:fillRef idx="0">
              <a:schemeClr val="accent1"/>
            </a:fillRef>
            <a:effectRef idx="1">
              <a:schemeClr val="accent1"/>
            </a:effectRef>
            <a:fontRef idx="minor">
              <a:schemeClr val="tx1"/>
            </a:fontRef>
          </p:style>
        </p:cxnSp>
      </p:grpSp>
      <p:sp>
        <p:nvSpPr>
          <p:cNvPr id="100" name="Snip Single Corner Rectangle 99"/>
          <p:cNvSpPr/>
          <p:nvPr/>
        </p:nvSpPr>
        <p:spPr>
          <a:xfrm>
            <a:off x="5508626" y="1397201"/>
            <a:ext cx="373075" cy="373075"/>
          </a:xfrm>
          <a:prstGeom prst="snip1Rect">
            <a:avLst/>
          </a:prstGeom>
          <a:solidFill>
            <a:srgbClr val="98002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dirty="0">
              <a:solidFill>
                <a:prstClr val="white"/>
              </a:solidFill>
            </a:endParaRPr>
          </a:p>
        </p:txBody>
      </p:sp>
      <p:sp>
        <p:nvSpPr>
          <p:cNvPr id="102" name="Rectangle 101"/>
          <p:cNvSpPr>
            <a:spLocks noChangeArrowheads="1"/>
          </p:cNvSpPr>
          <p:nvPr/>
        </p:nvSpPr>
        <p:spPr bwMode="auto">
          <a:xfrm flipH="1">
            <a:off x="2416068" y="333376"/>
            <a:ext cx="6314288" cy="782638"/>
          </a:xfrm>
          <a:prstGeom prst="rect">
            <a:avLst/>
          </a:prstGeom>
          <a:noFill/>
          <a:ln w="9525">
            <a:noFill/>
            <a:miter lim="800000"/>
            <a:headEnd/>
            <a:tailEnd/>
          </a:ln>
        </p:spPr>
        <p:txBody>
          <a:bodyPr anchor="ctr">
            <a:prstTxWarp prst="textNoShape">
              <a:avLst/>
            </a:prstTxWarp>
          </a:bodyPr>
          <a:lstStyle/>
          <a:p>
            <a:pPr algn="r" fontAlgn="auto">
              <a:spcBef>
                <a:spcPts val="0"/>
              </a:spcBef>
              <a:spcAft>
                <a:spcPts val="0"/>
              </a:spcAft>
              <a:defRPr/>
            </a:pPr>
            <a:r>
              <a:rPr lang="en-US" sz="4000" dirty="0" smtClean="0">
                <a:solidFill>
                  <a:prstClr val="white">
                    <a:lumMod val="65000"/>
                  </a:prstClr>
                </a:solidFill>
                <a:latin typeface="Arial" panose="020B0604020202020204" pitchFamily="34" charset="0"/>
                <a:cs typeface="Arial" panose="020B0604020202020204" pitchFamily="34" charset="0"/>
              </a:rPr>
              <a:t>January: Level 3</a:t>
            </a:r>
            <a:endParaRPr lang="en-US" sz="4000" dirty="0">
              <a:solidFill>
                <a:prstClr val="white">
                  <a:lumMod val="65000"/>
                </a:prstClr>
              </a:solidFill>
              <a:latin typeface="Arial" panose="020B0604020202020204" pitchFamily="34" charset="0"/>
              <a:cs typeface="Arial" panose="020B0604020202020204" pitchFamily="34" charset="0"/>
            </a:endParaRPr>
          </a:p>
        </p:txBody>
      </p:sp>
      <p:sp>
        <p:nvSpPr>
          <p:cNvPr id="79" name="Rectangle 78"/>
          <p:cNvSpPr>
            <a:spLocks noChangeArrowheads="1"/>
          </p:cNvSpPr>
          <p:nvPr/>
        </p:nvSpPr>
        <p:spPr bwMode="auto">
          <a:xfrm flipH="1">
            <a:off x="5897165" y="1301768"/>
            <a:ext cx="1898409" cy="563945"/>
          </a:xfrm>
          <a:prstGeom prst="rect">
            <a:avLst/>
          </a:prstGeom>
          <a:noFill/>
          <a:ln w="9525">
            <a:noFill/>
            <a:miter lim="800000"/>
            <a:headEnd/>
            <a:tailEnd/>
          </a:ln>
        </p:spPr>
        <p:txBody>
          <a:bodyPr anchor="t">
            <a:prstTxWarp prst="textNoShape">
              <a:avLst/>
            </a:prstTxWarp>
          </a:bodyPr>
          <a:lstStyle/>
          <a:p>
            <a:pPr fontAlgn="auto">
              <a:spcBef>
                <a:spcPts val="0"/>
              </a:spcBef>
              <a:spcAft>
                <a:spcPts val="0"/>
              </a:spcAft>
              <a:defRPr/>
            </a:pPr>
            <a:r>
              <a:rPr lang="en-US" sz="1600" b="1" dirty="0" smtClean="0">
                <a:solidFill>
                  <a:prstClr val="black"/>
                </a:solidFill>
                <a:latin typeface="Arial" panose="020B0604020202020204" pitchFamily="34" charset="0"/>
                <a:cs typeface="Arial" panose="020B0604020202020204" pitchFamily="34" charset="0"/>
              </a:rPr>
              <a:t>Level 3 Report</a:t>
            </a:r>
          </a:p>
          <a:p>
            <a:pPr fontAlgn="auto">
              <a:spcBef>
                <a:spcPts val="0"/>
              </a:spcBef>
              <a:spcAft>
                <a:spcPts val="0"/>
              </a:spcAft>
              <a:defRPr/>
            </a:pPr>
            <a:r>
              <a:rPr lang="en-US" sz="1200" dirty="0" smtClean="0">
                <a:solidFill>
                  <a:prstClr val="black"/>
                </a:solidFill>
                <a:latin typeface="Arial" panose="020B0604020202020204" pitchFamily="34" charset="0"/>
                <a:cs typeface="Arial" panose="020B0604020202020204" pitchFamily="34" charset="0"/>
              </a:rPr>
              <a:t>NCRS Reporting Portal</a:t>
            </a:r>
            <a:endParaRPr lang="en-US" sz="1200" dirty="0">
              <a:solidFill>
                <a:prstClr val="black"/>
              </a:solidFill>
              <a:latin typeface="Arial" panose="020B0604020202020204" pitchFamily="34" charset="0"/>
              <a:cs typeface="Arial" panose="020B0604020202020204" pitchFamily="34" charset="0"/>
            </a:endParaRPr>
          </a:p>
        </p:txBody>
      </p:sp>
      <p:sp>
        <p:nvSpPr>
          <p:cNvPr id="80" name="Rectangle 79"/>
          <p:cNvSpPr>
            <a:spLocks noChangeArrowheads="1"/>
          </p:cNvSpPr>
          <p:nvPr/>
        </p:nvSpPr>
        <p:spPr bwMode="auto">
          <a:xfrm flipH="1">
            <a:off x="3006748" y="1314765"/>
            <a:ext cx="1898409" cy="563945"/>
          </a:xfrm>
          <a:prstGeom prst="rect">
            <a:avLst/>
          </a:prstGeom>
          <a:noFill/>
          <a:ln w="9525">
            <a:noFill/>
            <a:miter lim="800000"/>
            <a:headEnd/>
            <a:tailEnd/>
          </a:ln>
        </p:spPr>
        <p:txBody>
          <a:bodyPr anchor="t">
            <a:prstTxWarp prst="textNoShape">
              <a:avLst/>
            </a:prstTxWarp>
          </a:bodyPr>
          <a:lstStyle/>
          <a:p>
            <a:pPr fontAlgn="auto">
              <a:spcBef>
                <a:spcPts val="0"/>
              </a:spcBef>
              <a:spcAft>
                <a:spcPts val="0"/>
              </a:spcAft>
              <a:defRPr/>
            </a:pPr>
            <a:r>
              <a:rPr lang="en-US" sz="1600" b="1" dirty="0" smtClean="0">
                <a:solidFill>
                  <a:prstClr val="black"/>
                </a:solidFill>
                <a:latin typeface="Arial" panose="020B0604020202020204" pitchFamily="34" charset="0"/>
                <a:cs typeface="Arial" panose="020B0604020202020204" pitchFamily="34" charset="0"/>
              </a:rPr>
              <a:t>Level 2 Report</a:t>
            </a:r>
          </a:p>
          <a:p>
            <a:pPr fontAlgn="auto">
              <a:spcBef>
                <a:spcPts val="0"/>
              </a:spcBef>
              <a:spcAft>
                <a:spcPts val="0"/>
              </a:spcAft>
              <a:defRPr/>
            </a:pPr>
            <a:r>
              <a:rPr lang="en-US" sz="1200" dirty="0" smtClean="0">
                <a:solidFill>
                  <a:prstClr val="black"/>
                </a:solidFill>
                <a:latin typeface="Arial" panose="020B0604020202020204" pitchFamily="34" charset="0"/>
                <a:cs typeface="Arial" panose="020B0604020202020204" pitchFamily="34" charset="0"/>
              </a:rPr>
              <a:t>NCRS Reporting Portal</a:t>
            </a:r>
            <a:endParaRPr lang="en-US" sz="1200" dirty="0">
              <a:solidFill>
                <a:prstClr val="black"/>
              </a:solidFill>
              <a:latin typeface="Arial" panose="020B0604020202020204" pitchFamily="34" charset="0"/>
              <a:cs typeface="Arial" panose="020B0604020202020204" pitchFamily="34" charset="0"/>
            </a:endParaRPr>
          </a:p>
        </p:txBody>
      </p:sp>
      <p:sp>
        <p:nvSpPr>
          <p:cNvPr id="83" name="Rectangle 82"/>
          <p:cNvSpPr>
            <a:spLocks noChangeArrowheads="1"/>
          </p:cNvSpPr>
          <p:nvPr/>
        </p:nvSpPr>
        <p:spPr bwMode="auto">
          <a:xfrm flipH="1">
            <a:off x="0" y="1314765"/>
            <a:ext cx="1898409" cy="563945"/>
          </a:xfrm>
          <a:prstGeom prst="rect">
            <a:avLst/>
          </a:prstGeom>
          <a:noFill/>
          <a:ln w="9525">
            <a:noFill/>
            <a:miter lim="800000"/>
            <a:headEnd/>
            <a:tailEnd/>
          </a:ln>
        </p:spPr>
        <p:txBody>
          <a:bodyPr anchor="t">
            <a:prstTxWarp prst="textNoShape">
              <a:avLst/>
            </a:prstTxWarp>
          </a:bodyPr>
          <a:lstStyle/>
          <a:p>
            <a:pPr algn="r" fontAlgn="auto">
              <a:spcBef>
                <a:spcPts val="0"/>
              </a:spcBef>
              <a:spcAft>
                <a:spcPts val="0"/>
              </a:spcAft>
              <a:defRPr/>
            </a:pPr>
            <a:r>
              <a:rPr lang="en-US" sz="1600" b="1" dirty="0" smtClean="0">
                <a:solidFill>
                  <a:prstClr val="black"/>
                </a:solidFill>
                <a:latin typeface="Arial" panose="020B0604020202020204" pitchFamily="34" charset="0"/>
                <a:cs typeface="Arial" panose="020B0604020202020204" pitchFamily="34" charset="0"/>
              </a:rPr>
              <a:t>Level 1 Report</a:t>
            </a:r>
          </a:p>
          <a:p>
            <a:pPr algn="r" fontAlgn="auto">
              <a:spcBef>
                <a:spcPts val="0"/>
              </a:spcBef>
              <a:spcAft>
                <a:spcPts val="0"/>
              </a:spcAft>
              <a:defRPr/>
            </a:pPr>
            <a:r>
              <a:rPr lang="en-US" sz="1200" dirty="0" smtClean="0">
                <a:solidFill>
                  <a:prstClr val="black"/>
                </a:solidFill>
                <a:latin typeface="Arial" panose="020B0604020202020204" pitchFamily="34" charset="0"/>
                <a:cs typeface="Arial" panose="020B0604020202020204" pitchFamily="34" charset="0"/>
              </a:rPr>
              <a:t>NCRS Reporting Portal</a:t>
            </a:r>
            <a:endParaRPr lang="en-US" sz="1200" dirty="0">
              <a:solidFill>
                <a:prstClr val="black"/>
              </a:solidFill>
              <a:latin typeface="Arial" panose="020B0604020202020204" pitchFamily="34" charset="0"/>
              <a:cs typeface="Arial" panose="020B0604020202020204" pitchFamily="34" charset="0"/>
            </a:endParaRPr>
          </a:p>
        </p:txBody>
      </p:sp>
      <p:grpSp>
        <p:nvGrpSpPr>
          <p:cNvPr id="101" name="Group 100"/>
          <p:cNvGrpSpPr/>
          <p:nvPr/>
        </p:nvGrpSpPr>
        <p:grpSpPr>
          <a:xfrm rot="16200000">
            <a:off x="1541761" y="5153527"/>
            <a:ext cx="1084246" cy="214313"/>
            <a:chOff x="2700961" y="2475784"/>
            <a:chExt cx="1084246" cy="214313"/>
          </a:xfrm>
          <a:solidFill>
            <a:srgbClr val="0070C0"/>
          </a:solidFill>
        </p:grpSpPr>
        <p:sp>
          <p:nvSpPr>
            <p:cNvPr id="103" name="Isosceles Triangle 102"/>
            <p:cNvSpPr/>
            <p:nvPr/>
          </p:nvSpPr>
          <p:spPr>
            <a:xfrm rot="5400000">
              <a:off x="3585674" y="2490564"/>
              <a:ext cx="214313" cy="184753"/>
            </a:xfrm>
            <a:prstGeom prst="triangle">
              <a:avLst/>
            </a:prstGeom>
            <a:grp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dirty="0">
                <a:solidFill>
                  <a:prstClr val="white"/>
                </a:solidFill>
              </a:endParaRPr>
            </a:p>
          </p:txBody>
        </p:sp>
        <p:cxnSp>
          <p:nvCxnSpPr>
            <p:cNvPr id="104" name="Straight Connector 103"/>
            <p:cNvCxnSpPr/>
            <p:nvPr/>
          </p:nvCxnSpPr>
          <p:spPr>
            <a:xfrm rot="5400000" flipH="1" flipV="1">
              <a:off x="3150707" y="2133195"/>
              <a:ext cx="1" cy="899493"/>
            </a:xfrm>
            <a:prstGeom prst="line">
              <a:avLst/>
            </a:prstGeom>
            <a:grpFill/>
            <a:ln w="76200">
              <a:solidFill>
                <a:srgbClr val="0070C0"/>
              </a:solidFill>
            </a:ln>
            <a:effectLst/>
          </p:spPr>
          <p:style>
            <a:lnRef idx="2">
              <a:schemeClr val="accent1"/>
            </a:lnRef>
            <a:fillRef idx="0">
              <a:schemeClr val="accent1"/>
            </a:fillRef>
            <a:effectRef idx="1">
              <a:schemeClr val="accent1"/>
            </a:effectRef>
            <a:fontRef idx="minor">
              <a:schemeClr val="tx1"/>
            </a:fontRef>
          </p:style>
        </p:cxnSp>
      </p:grpSp>
      <p:sp>
        <p:nvSpPr>
          <p:cNvPr id="105" name="TextBox 104"/>
          <p:cNvSpPr txBox="1"/>
          <p:nvPr/>
        </p:nvSpPr>
        <p:spPr>
          <a:xfrm>
            <a:off x="1575196" y="5385567"/>
            <a:ext cx="1017380" cy="246221"/>
          </a:xfrm>
          <a:prstGeom prst="rect">
            <a:avLst/>
          </a:prstGeom>
          <a:solidFill>
            <a:srgbClr val="0070C0"/>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fontAlgn="auto">
              <a:spcBef>
                <a:spcPts val="0"/>
              </a:spcBef>
              <a:spcAft>
                <a:spcPts val="0"/>
              </a:spcAft>
            </a:pPr>
            <a:r>
              <a:rPr lang="en-GB" sz="1000" b="1" dirty="0" smtClean="0">
                <a:solidFill>
                  <a:prstClr val="white"/>
                </a:solidFill>
                <a:latin typeface="Arial" panose="020B0604020202020204" pitchFamily="34" charset="0"/>
                <a:cs typeface="Arial" panose="020B0604020202020204" pitchFamily="34" charset="0"/>
              </a:rPr>
              <a:t>COSD / Path</a:t>
            </a:r>
            <a:endParaRPr lang="en-GB" sz="1000" b="1" dirty="0">
              <a:solidFill>
                <a:prstClr val="white"/>
              </a:solidFill>
              <a:latin typeface="Arial" panose="020B0604020202020204" pitchFamily="34" charset="0"/>
              <a:cs typeface="Arial" panose="020B0604020202020204" pitchFamily="34" charset="0"/>
            </a:endParaRPr>
          </a:p>
        </p:txBody>
      </p:sp>
      <p:grpSp>
        <p:nvGrpSpPr>
          <p:cNvPr id="106" name="Group 105"/>
          <p:cNvGrpSpPr/>
          <p:nvPr/>
        </p:nvGrpSpPr>
        <p:grpSpPr>
          <a:xfrm rot="16200000">
            <a:off x="2280594" y="5153528"/>
            <a:ext cx="1084247" cy="214313"/>
            <a:chOff x="2700960" y="2475784"/>
            <a:chExt cx="1084247" cy="214313"/>
          </a:xfrm>
          <a:solidFill>
            <a:srgbClr val="0070C0"/>
          </a:solidFill>
        </p:grpSpPr>
        <p:sp>
          <p:nvSpPr>
            <p:cNvPr id="107" name="Isosceles Triangle 106"/>
            <p:cNvSpPr/>
            <p:nvPr/>
          </p:nvSpPr>
          <p:spPr>
            <a:xfrm rot="5400000">
              <a:off x="3585674" y="2490564"/>
              <a:ext cx="214313" cy="184753"/>
            </a:xfrm>
            <a:prstGeom prst="triangle">
              <a:avLst/>
            </a:prstGeom>
            <a:grp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dirty="0">
                <a:solidFill>
                  <a:prstClr val="white"/>
                </a:solidFill>
              </a:endParaRPr>
            </a:p>
          </p:txBody>
        </p:sp>
        <p:cxnSp>
          <p:nvCxnSpPr>
            <p:cNvPr id="108" name="Straight Connector 107"/>
            <p:cNvCxnSpPr/>
            <p:nvPr/>
          </p:nvCxnSpPr>
          <p:spPr>
            <a:xfrm rot="5400000" flipV="1">
              <a:off x="3150707" y="2133194"/>
              <a:ext cx="0" cy="899493"/>
            </a:xfrm>
            <a:prstGeom prst="line">
              <a:avLst/>
            </a:prstGeom>
            <a:grpFill/>
            <a:ln w="76200">
              <a:solidFill>
                <a:srgbClr val="0070C0"/>
              </a:solidFill>
            </a:ln>
            <a:effectLst/>
          </p:spPr>
          <p:style>
            <a:lnRef idx="2">
              <a:schemeClr val="accent1"/>
            </a:lnRef>
            <a:fillRef idx="0">
              <a:schemeClr val="accent1"/>
            </a:fillRef>
            <a:effectRef idx="1">
              <a:schemeClr val="accent1"/>
            </a:effectRef>
            <a:fontRef idx="minor">
              <a:schemeClr val="tx1"/>
            </a:fontRef>
          </p:style>
        </p:cxnSp>
      </p:grpSp>
      <p:sp>
        <p:nvSpPr>
          <p:cNvPr id="109" name="TextBox 108"/>
          <p:cNvSpPr txBox="1"/>
          <p:nvPr/>
        </p:nvSpPr>
        <p:spPr>
          <a:xfrm>
            <a:off x="2314027" y="5011272"/>
            <a:ext cx="1017380" cy="246221"/>
          </a:xfrm>
          <a:prstGeom prst="rect">
            <a:avLst/>
          </a:prstGeom>
          <a:solidFill>
            <a:srgbClr val="0070C0"/>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fontAlgn="auto">
              <a:spcBef>
                <a:spcPts val="0"/>
              </a:spcBef>
              <a:spcAft>
                <a:spcPts val="0"/>
              </a:spcAft>
            </a:pPr>
            <a:r>
              <a:rPr lang="en-GB" sz="1000" b="1" dirty="0" smtClean="0">
                <a:solidFill>
                  <a:prstClr val="white"/>
                </a:solidFill>
                <a:latin typeface="Arial" panose="020B0604020202020204" pitchFamily="34" charset="0"/>
                <a:cs typeface="Arial" panose="020B0604020202020204" pitchFamily="34" charset="0"/>
              </a:rPr>
              <a:t>PAS</a:t>
            </a:r>
            <a:endParaRPr lang="en-GB" sz="1000" b="1" dirty="0">
              <a:solidFill>
                <a:prstClr val="white"/>
              </a:solidFill>
              <a:latin typeface="Arial" panose="020B0604020202020204" pitchFamily="34" charset="0"/>
              <a:cs typeface="Arial" panose="020B0604020202020204" pitchFamily="34" charset="0"/>
            </a:endParaRPr>
          </a:p>
        </p:txBody>
      </p:sp>
      <p:grpSp>
        <p:nvGrpSpPr>
          <p:cNvPr id="75" name="Group 74"/>
          <p:cNvGrpSpPr/>
          <p:nvPr/>
        </p:nvGrpSpPr>
        <p:grpSpPr>
          <a:xfrm>
            <a:off x="234250" y="5114978"/>
            <a:ext cx="812257" cy="604866"/>
            <a:chOff x="234250" y="5114978"/>
            <a:chExt cx="812257" cy="604866"/>
          </a:xfrm>
        </p:grpSpPr>
        <p:grpSp>
          <p:nvGrpSpPr>
            <p:cNvPr id="84" name="Group 83"/>
            <p:cNvGrpSpPr/>
            <p:nvPr/>
          </p:nvGrpSpPr>
          <p:grpSpPr>
            <a:xfrm>
              <a:off x="415578" y="5327109"/>
              <a:ext cx="449602" cy="392735"/>
              <a:chOff x="2530473" y="622987"/>
              <a:chExt cx="634973" cy="554660"/>
            </a:xfrm>
            <a:solidFill>
              <a:srgbClr val="0070C0"/>
            </a:solidFill>
          </p:grpSpPr>
          <p:sp>
            <p:nvSpPr>
              <p:cNvPr id="86" name="Rectangle 85"/>
              <p:cNvSpPr/>
              <p:nvPr/>
            </p:nvSpPr>
            <p:spPr>
              <a:xfrm>
                <a:off x="2530473" y="853797"/>
                <a:ext cx="634973" cy="323850"/>
              </a:xfrm>
              <a:prstGeom prst="rect">
                <a:avLst/>
              </a:prstGeom>
              <a:grpFill/>
              <a:ln>
                <a:noFill/>
              </a:ln>
            </p:spPr>
            <p:style>
              <a:lnRef idx="2">
                <a:schemeClr val="dk1"/>
              </a:lnRef>
              <a:fillRef idx="1001">
                <a:schemeClr val="dk1"/>
              </a:fillRef>
              <a:effectRef idx="0">
                <a:schemeClr val="dk1"/>
              </a:effectRef>
              <a:fontRef idx="minor">
                <a:schemeClr val="dk1"/>
              </a:fontRef>
            </p:style>
            <p:txBody>
              <a:bodyPr rtlCol="0" anchor="ctr"/>
              <a:lstStyle/>
              <a:p>
                <a:pPr algn="ctr" fontAlgn="auto">
                  <a:spcBef>
                    <a:spcPts val="0"/>
                  </a:spcBef>
                  <a:spcAft>
                    <a:spcPts val="0"/>
                  </a:spcAft>
                </a:pPr>
                <a:endParaRPr lang="en-GB" dirty="0">
                  <a:solidFill>
                    <a:prstClr val="black"/>
                  </a:solidFill>
                  <a:latin typeface="Arial" panose="020B0604020202020204" pitchFamily="34" charset="0"/>
                  <a:cs typeface="Arial" panose="020B0604020202020204" pitchFamily="34" charset="0"/>
                </a:endParaRPr>
              </a:p>
            </p:txBody>
          </p:sp>
          <p:sp>
            <p:nvSpPr>
              <p:cNvPr id="87" name="Isosceles Triangle 86"/>
              <p:cNvSpPr/>
              <p:nvPr/>
            </p:nvSpPr>
            <p:spPr>
              <a:xfrm>
                <a:off x="2530473" y="622987"/>
                <a:ext cx="634973" cy="233362"/>
              </a:xfrm>
              <a:prstGeom prst="triangle">
                <a:avLst/>
              </a:prstGeom>
              <a:grpFill/>
              <a:ln>
                <a:noFill/>
              </a:ln>
              <a:effectLst/>
            </p:spPr>
            <p:style>
              <a:lnRef idx="1">
                <a:schemeClr val="accent1"/>
              </a:lnRef>
              <a:fillRef idx="1001">
                <a:schemeClr val="dk1"/>
              </a:fillRef>
              <a:effectRef idx="2">
                <a:schemeClr val="accent1"/>
              </a:effectRef>
              <a:fontRef idx="minor">
                <a:schemeClr val="lt1"/>
              </a:fontRef>
            </p:style>
            <p:txBody>
              <a:bodyPr rtlCol="0" anchor="ctr"/>
              <a:lstStyle/>
              <a:p>
                <a:pPr algn="ctr" fontAlgn="auto">
                  <a:spcBef>
                    <a:spcPts val="0"/>
                  </a:spcBef>
                  <a:spcAft>
                    <a:spcPts val="0"/>
                  </a:spcAft>
                </a:pPr>
                <a:endParaRPr lang="en-GB" dirty="0">
                  <a:ln>
                    <a:solidFill>
                      <a:srgbClr val="1F497D"/>
                    </a:solidFill>
                  </a:ln>
                  <a:solidFill>
                    <a:prstClr val="white"/>
                  </a:solidFill>
                  <a:latin typeface="Arial" panose="020B0604020202020204" pitchFamily="34" charset="0"/>
                  <a:cs typeface="Arial" panose="020B0604020202020204" pitchFamily="34" charset="0"/>
                </a:endParaRPr>
              </a:p>
            </p:txBody>
          </p:sp>
        </p:grpSp>
        <p:sp>
          <p:nvSpPr>
            <p:cNvPr id="85" name="Rectangle 84"/>
            <p:cNvSpPr>
              <a:spLocks noChangeArrowheads="1"/>
            </p:cNvSpPr>
            <p:nvPr/>
          </p:nvSpPr>
          <p:spPr bwMode="auto">
            <a:xfrm flipH="1">
              <a:off x="234250" y="5114978"/>
              <a:ext cx="812257" cy="281972"/>
            </a:xfrm>
            <a:prstGeom prst="rect">
              <a:avLst/>
            </a:prstGeom>
            <a:noFill/>
            <a:ln w="9525">
              <a:noFill/>
              <a:miter lim="800000"/>
              <a:headEnd/>
              <a:tailEnd/>
            </a:ln>
          </p:spPr>
          <p:txBody>
            <a:bodyPr anchor="t">
              <a:prstTxWarp prst="textNoShape">
                <a:avLst/>
              </a:prstTxWarp>
            </a:bodyPr>
            <a:lstStyle/>
            <a:p>
              <a:pPr algn="ctr" fontAlgn="auto">
                <a:spcBef>
                  <a:spcPts val="0"/>
                </a:spcBef>
                <a:spcAft>
                  <a:spcPts val="0"/>
                </a:spcAft>
                <a:defRPr/>
              </a:pPr>
              <a:r>
                <a:rPr lang="en-US" sz="1000" b="1" dirty="0" smtClean="0">
                  <a:solidFill>
                    <a:prstClr val="black"/>
                  </a:solidFill>
                  <a:latin typeface="Arial" panose="020B0604020202020204" pitchFamily="34" charset="0"/>
                  <a:cs typeface="Arial" panose="020B0604020202020204" pitchFamily="34" charset="0"/>
                </a:rPr>
                <a:t>NHS Trust</a:t>
              </a:r>
              <a:endParaRPr lang="en-US" sz="1000" b="1" dirty="0">
                <a:solidFill>
                  <a:prstClr val="black"/>
                </a:solidFill>
                <a:latin typeface="Arial" panose="020B0604020202020204" pitchFamily="34" charset="0"/>
                <a:cs typeface="Arial" panose="020B0604020202020204" pitchFamily="34" charset="0"/>
              </a:endParaRPr>
            </a:p>
          </p:txBody>
        </p:sp>
      </p:grpSp>
      <p:grpSp>
        <p:nvGrpSpPr>
          <p:cNvPr id="88" name="Group 87"/>
          <p:cNvGrpSpPr/>
          <p:nvPr/>
        </p:nvGrpSpPr>
        <p:grpSpPr>
          <a:xfrm>
            <a:off x="5358664" y="4168448"/>
            <a:ext cx="672998" cy="672998"/>
            <a:chOff x="329455" y="4168448"/>
            <a:chExt cx="672998" cy="672998"/>
          </a:xfrm>
        </p:grpSpPr>
        <p:sp>
          <p:nvSpPr>
            <p:cNvPr id="89" name="Oval 88"/>
            <p:cNvSpPr/>
            <p:nvPr/>
          </p:nvSpPr>
          <p:spPr>
            <a:xfrm>
              <a:off x="329455" y="4168448"/>
              <a:ext cx="672998" cy="672998"/>
            </a:xfrm>
            <a:prstGeom prst="ellipse">
              <a:avLst/>
            </a:prstGeom>
            <a:solidFill>
              <a:srgbClr val="00AE9E"/>
            </a:solidFill>
            <a:ln>
              <a:noFill/>
            </a:ln>
            <a:effectLst>
              <a:glow rad="101600">
                <a:srgbClr val="00AE9E">
                  <a:alpha val="60000"/>
                </a:srgb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dirty="0">
                <a:solidFill>
                  <a:prstClr val="white"/>
                </a:solidFill>
              </a:endParaRPr>
            </a:p>
          </p:txBody>
        </p:sp>
        <p:sp>
          <p:nvSpPr>
            <p:cNvPr id="90" name="TextBox 89"/>
            <p:cNvSpPr txBox="1"/>
            <p:nvPr/>
          </p:nvSpPr>
          <p:spPr>
            <a:xfrm>
              <a:off x="329455" y="4351058"/>
              <a:ext cx="672997" cy="30777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fontAlgn="auto">
                <a:spcBef>
                  <a:spcPts val="0"/>
                </a:spcBef>
                <a:spcAft>
                  <a:spcPts val="0"/>
                </a:spcAft>
              </a:pPr>
              <a:r>
                <a:rPr lang="en-GB" sz="1400" b="1" dirty="0" smtClean="0">
                  <a:solidFill>
                    <a:prstClr val="black"/>
                  </a:solidFill>
                  <a:latin typeface="Arial" panose="020B0604020202020204" pitchFamily="34" charset="0"/>
                  <a:cs typeface="Arial" panose="020B0604020202020204" pitchFamily="34" charset="0"/>
                </a:rPr>
                <a:t>AUG</a:t>
              </a:r>
              <a:endParaRPr lang="en-GB" sz="1400" b="1" dirty="0">
                <a:solidFill>
                  <a:prstClr val="black"/>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395182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fade">
                                      <p:cBhvr>
                                        <p:cTn id="17" dur="500"/>
                                        <p:tgtEl>
                                          <p:spTgt spid="58"/>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57"/>
                                        </p:tgtEl>
                                        <p:attrNameLst>
                                          <p:attrName>style.visibility</p:attrName>
                                        </p:attrNameLst>
                                      </p:cBhvr>
                                      <p:to>
                                        <p:strVal val="visible"/>
                                      </p:to>
                                    </p:set>
                                    <p:animEffect transition="in" filter="fade">
                                      <p:cBhvr>
                                        <p:cTn id="21" dur="500"/>
                                        <p:tgtEl>
                                          <p:spTgt spid="57"/>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97"/>
                                        </p:tgtEl>
                                        <p:attrNameLst>
                                          <p:attrName>style.visibility</p:attrName>
                                        </p:attrNameLst>
                                      </p:cBhvr>
                                      <p:to>
                                        <p:strVal val="visible"/>
                                      </p:to>
                                    </p:set>
                                    <p:animEffect transition="in" filter="fade">
                                      <p:cBhvr>
                                        <p:cTn id="25" dur="500"/>
                                        <p:tgtEl>
                                          <p:spTgt spid="97"/>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100"/>
                                        </p:tgtEl>
                                        <p:attrNameLst>
                                          <p:attrName>style.visibility</p:attrName>
                                        </p:attrNameLst>
                                      </p:cBhvr>
                                      <p:to>
                                        <p:strVal val="visible"/>
                                      </p:to>
                                    </p:set>
                                    <p:animEffect transition="in" filter="fade">
                                      <p:cBhvr>
                                        <p:cTn id="29" dur="500"/>
                                        <p:tgtEl>
                                          <p:spTgt spid="100"/>
                                        </p:tgtEl>
                                      </p:cBhvr>
                                    </p:animEffect>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79"/>
                                        </p:tgtEl>
                                        <p:attrNameLst>
                                          <p:attrName>style.visibility</p:attrName>
                                        </p:attrNameLst>
                                      </p:cBhvr>
                                      <p:to>
                                        <p:strVal val="visible"/>
                                      </p:to>
                                    </p:set>
                                    <p:animEffect transition="in" filter="fade">
                                      <p:cBhvr>
                                        <p:cTn id="33"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animBg="1"/>
      <p:bldP spid="100" grpId="0" animBg="1"/>
      <p:bldP spid="7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COSD portal – feedback reports</a:t>
            </a:r>
            <a:endParaRPr lang="en-GB" dirty="0"/>
          </a:p>
        </p:txBody>
      </p:sp>
      <p:sp>
        <p:nvSpPr>
          <p:cNvPr id="4" name="Slide Number Placeholder 3"/>
          <p:cNvSpPr>
            <a:spLocks noGrp="1"/>
          </p:cNvSpPr>
          <p:nvPr>
            <p:ph type="sldNum" sz="quarter" idx="10"/>
          </p:nvPr>
        </p:nvSpPr>
        <p:spPr/>
        <p:txBody>
          <a:bodyPr/>
          <a:lstStyle/>
          <a:p>
            <a:r>
              <a:rPr lang="en-US" smtClean="0"/>
              <a:t>  </a:t>
            </a:r>
            <a:fld id="{11CAC823-C914-47A8-B1E8-ECC3F565C632}" type="slidenum">
              <a:rPr lang="en-US" smtClean="0"/>
              <a:pPr/>
              <a:t>23</a:t>
            </a:fld>
            <a:endParaRPr lang="en-US" dirty="0"/>
          </a:p>
        </p:txBody>
      </p:sp>
      <p:pic>
        <p:nvPicPr>
          <p:cNvPr id="6" name="Content Placeholder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6835" y="1341438"/>
            <a:ext cx="6470330"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41169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Rectangle 88"/>
          <p:cNvSpPr/>
          <p:nvPr/>
        </p:nvSpPr>
        <p:spPr>
          <a:xfrm rot="5400000">
            <a:off x="3988225" y="-1036629"/>
            <a:ext cx="1554180" cy="8542365"/>
          </a:xfrm>
          <a:prstGeom prst="rect">
            <a:avLst/>
          </a:prstGeom>
          <a:solidFill>
            <a:srgbClr val="0070C0"/>
          </a:solidFill>
          <a:ln>
            <a:noFill/>
          </a:ln>
        </p:spPr>
        <p:style>
          <a:lnRef idx="2">
            <a:schemeClr val="dk1"/>
          </a:lnRef>
          <a:fillRef idx="1001">
            <a:schemeClr val="dk1"/>
          </a:fillRef>
          <a:effectRef idx="0">
            <a:schemeClr val="dk1"/>
          </a:effectRef>
          <a:fontRef idx="minor">
            <a:schemeClr val="dk1"/>
          </a:fontRef>
        </p:style>
        <p:txBody>
          <a:bodyPr vert="vert270" rtlCol="0" anchor="b"/>
          <a:lstStyle/>
          <a:p>
            <a:pPr algn="ctr"/>
            <a:r>
              <a:rPr lang="en-GB" b="1" dirty="0" smtClean="0">
                <a:latin typeface="Arial" panose="020B0604020202020204" pitchFamily="34" charset="0"/>
                <a:cs typeface="Arial" panose="020B0604020202020204" pitchFamily="34" charset="0"/>
              </a:rPr>
              <a:t>NHS TRUST</a:t>
            </a:r>
            <a:endParaRPr lang="en-GB" b="1" dirty="0">
              <a:latin typeface="Arial" panose="020B0604020202020204" pitchFamily="34" charset="0"/>
              <a:cs typeface="Arial" panose="020B0604020202020204" pitchFamily="34" charset="0"/>
            </a:endParaRPr>
          </a:p>
        </p:txBody>
      </p:sp>
      <p:grpSp>
        <p:nvGrpSpPr>
          <p:cNvPr id="2" name="Group 42"/>
          <p:cNvGrpSpPr>
            <a:grpSpLocks/>
          </p:cNvGrpSpPr>
          <p:nvPr/>
        </p:nvGrpSpPr>
        <p:grpSpPr bwMode="auto">
          <a:xfrm>
            <a:off x="187580" y="5624672"/>
            <a:ext cx="8848918" cy="675997"/>
            <a:chOff x="58687" y="3955893"/>
            <a:chExt cx="1582738" cy="669925"/>
          </a:xfrm>
          <a:solidFill>
            <a:schemeClr val="accent1">
              <a:lumMod val="75000"/>
            </a:schemeClr>
          </a:solidFill>
        </p:grpSpPr>
        <p:sp>
          <p:nvSpPr>
            <p:cNvPr id="68" name="Rectangle 67"/>
            <p:cNvSpPr/>
            <p:nvPr/>
          </p:nvSpPr>
          <p:spPr>
            <a:xfrm>
              <a:off x="58687" y="3955893"/>
              <a:ext cx="1582738" cy="669925"/>
            </a:xfrm>
            <a:prstGeom prst="rect">
              <a:avLst/>
            </a:prstGeom>
            <a:grpFill/>
            <a:ln>
              <a:no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solidFill>
                  <a:srgbClr val="000000"/>
                </a:solidFill>
                <a:ea typeface="ＭＳ Ｐゴシック" pitchFamily="-107" charset="-128"/>
              </a:endParaRPr>
            </a:p>
          </p:txBody>
        </p:sp>
        <p:sp>
          <p:nvSpPr>
            <p:cNvPr id="7282" name="Rectangle 6"/>
            <p:cNvSpPr>
              <a:spLocks noChangeArrowheads="1"/>
            </p:cNvSpPr>
            <p:nvPr/>
          </p:nvSpPr>
          <p:spPr bwMode="auto">
            <a:xfrm>
              <a:off x="69353" y="4263322"/>
              <a:ext cx="1572072" cy="338554"/>
            </a:xfrm>
            <a:prstGeom prst="rect">
              <a:avLst/>
            </a:prstGeom>
            <a:grpFill/>
            <a:ln w="9525">
              <a:noFill/>
              <a:miter lim="800000"/>
              <a:headEnd/>
              <a:tailEnd/>
            </a:ln>
          </p:spPr>
          <p:txBody>
            <a:bodyPr wrap="square">
              <a:spAutoFit/>
            </a:bodyPr>
            <a:lstStyle/>
            <a:p>
              <a:pPr algn="ctr">
                <a:defRPr/>
              </a:pPr>
              <a:r>
                <a:rPr lang="en-US" sz="1600" b="1" dirty="0" smtClean="0">
                  <a:solidFill>
                    <a:srgbClr val="FFFFFF"/>
                  </a:solidFill>
                  <a:latin typeface="Myriad Pro Cond" pitchFamily="34" charset="0"/>
                  <a:ea typeface="ＭＳ Ｐゴシック" charset="0"/>
                  <a:cs typeface="ＭＳ Ｐゴシック" charset="0"/>
                </a:rPr>
                <a:t>HSCIC/CASU</a:t>
              </a:r>
              <a:endParaRPr lang="en-US" sz="1600" b="1" dirty="0">
                <a:solidFill>
                  <a:srgbClr val="FFFFFF"/>
                </a:solidFill>
                <a:latin typeface="Myriad Pro Cond" pitchFamily="34" charset="0"/>
                <a:ea typeface="ＭＳ Ｐゴシック" charset="0"/>
                <a:cs typeface="ＭＳ Ｐゴシック" charset="0"/>
              </a:endParaRPr>
            </a:p>
          </p:txBody>
        </p:sp>
      </p:grpSp>
      <p:grpSp>
        <p:nvGrpSpPr>
          <p:cNvPr id="9" name="Group 8"/>
          <p:cNvGrpSpPr>
            <a:grpSpLocks/>
          </p:cNvGrpSpPr>
          <p:nvPr/>
        </p:nvGrpSpPr>
        <p:grpSpPr bwMode="auto">
          <a:xfrm>
            <a:off x="323528" y="512771"/>
            <a:ext cx="8712970" cy="501861"/>
            <a:chOff x="1" y="5584825"/>
            <a:chExt cx="1582737" cy="669925"/>
          </a:xfrm>
          <a:solidFill>
            <a:schemeClr val="bg2"/>
          </a:solidFill>
        </p:grpSpPr>
        <p:sp>
          <p:nvSpPr>
            <p:cNvPr id="72" name="Rectangle 71"/>
            <p:cNvSpPr/>
            <p:nvPr/>
          </p:nvSpPr>
          <p:spPr bwMode="auto">
            <a:xfrm>
              <a:off x="1" y="5584825"/>
              <a:ext cx="1582737" cy="669925"/>
            </a:xfrm>
            <a:prstGeom prst="rect">
              <a:avLst/>
            </a:prstGeom>
            <a:grpFill/>
            <a:ln>
              <a:no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rgbClr val="000000"/>
                </a:solidFill>
                <a:ea typeface="ＭＳ Ｐゴシック" pitchFamily="-107" charset="-128"/>
              </a:endParaRPr>
            </a:p>
          </p:txBody>
        </p:sp>
        <p:sp>
          <p:nvSpPr>
            <p:cNvPr id="7276" name="Rectangle 26"/>
            <p:cNvSpPr>
              <a:spLocks noChangeArrowheads="1"/>
            </p:cNvSpPr>
            <p:nvPr/>
          </p:nvSpPr>
          <p:spPr bwMode="auto">
            <a:xfrm>
              <a:off x="1" y="5652537"/>
              <a:ext cx="1582737" cy="338554"/>
            </a:xfrm>
            <a:prstGeom prst="rect">
              <a:avLst/>
            </a:prstGeom>
            <a:grpFill/>
            <a:ln w="9525">
              <a:noFill/>
              <a:miter lim="800000"/>
              <a:headEnd/>
              <a:tailEnd/>
            </a:ln>
          </p:spPr>
          <p:txBody>
            <a:bodyPr>
              <a:spAutoFit/>
            </a:bodyPr>
            <a:lstStyle/>
            <a:p>
              <a:pPr algn="ctr">
                <a:defRPr/>
              </a:pPr>
              <a:r>
                <a:rPr lang="en-US" sz="1600" b="1" dirty="0" smtClean="0">
                  <a:solidFill>
                    <a:srgbClr val="FFFFFF"/>
                  </a:solidFill>
                  <a:latin typeface="Myriad Pro Cond" pitchFamily="34" charset="0"/>
                  <a:ea typeface="ＭＳ Ｐゴシック" charset="0"/>
                  <a:cs typeface="ＭＳ Ｐゴシック" charset="0"/>
                </a:rPr>
                <a:t>PHE/NCRS</a:t>
              </a:r>
              <a:endParaRPr lang="en-US" sz="1600" b="1" dirty="0">
                <a:solidFill>
                  <a:srgbClr val="FFFFFF"/>
                </a:solidFill>
                <a:latin typeface="Myriad Pro Cond" pitchFamily="34" charset="0"/>
                <a:ea typeface="ＭＳ Ｐゴシック" charset="0"/>
                <a:cs typeface="ＭＳ Ｐゴシック" charset="0"/>
              </a:endParaRPr>
            </a:p>
          </p:txBody>
        </p:sp>
      </p:grpSp>
      <p:grpSp>
        <p:nvGrpSpPr>
          <p:cNvPr id="156" name="Group 160"/>
          <p:cNvGrpSpPr>
            <a:grpSpLocks/>
          </p:cNvGrpSpPr>
          <p:nvPr/>
        </p:nvGrpSpPr>
        <p:grpSpPr bwMode="auto">
          <a:xfrm>
            <a:off x="1664588" y="4213602"/>
            <a:ext cx="1039276" cy="972000"/>
            <a:chOff x="4938959" y="4297104"/>
            <a:chExt cx="914400" cy="788826"/>
          </a:xfrm>
          <a:gradFill flip="none" rotWithShape="1">
            <a:gsLst>
              <a:gs pos="0">
                <a:schemeClr val="accent2">
                  <a:lumMod val="40000"/>
                  <a:lumOff val="60000"/>
                  <a:shade val="30000"/>
                  <a:satMod val="115000"/>
                </a:schemeClr>
              </a:gs>
              <a:gs pos="50000">
                <a:schemeClr val="accent2">
                  <a:lumMod val="40000"/>
                  <a:lumOff val="60000"/>
                  <a:shade val="67500"/>
                  <a:satMod val="115000"/>
                </a:schemeClr>
              </a:gs>
              <a:gs pos="100000">
                <a:schemeClr val="accent2">
                  <a:lumMod val="40000"/>
                  <a:lumOff val="60000"/>
                  <a:shade val="100000"/>
                  <a:satMod val="115000"/>
                </a:schemeClr>
              </a:gs>
            </a:gsLst>
            <a:lin ang="10800000" scaled="1"/>
            <a:tileRect/>
          </a:gradFill>
        </p:grpSpPr>
        <p:sp>
          <p:nvSpPr>
            <p:cNvPr id="157" name="Snip and Round Single Corner Rectangle 156"/>
            <p:cNvSpPr/>
            <p:nvPr/>
          </p:nvSpPr>
          <p:spPr>
            <a:xfrm>
              <a:off x="5030788" y="4297104"/>
              <a:ext cx="696836" cy="788826"/>
            </a:xfrm>
            <a:prstGeom prst="snipRoundRect">
              <a:avLst/>
            </a:prstGeom>
            <a:solidFill>
              <a:schemeClr val="accent5"/>
            </a:solidFill>
            <a:ln>
              <a:solidFill>
                <a:schemeClr val="accent2">
                  <a:lumMod val="50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200" dirty="0" smtClean="0">
                  <a:solidFill>
                    <a:srgbClr val="FFFFFF"/>
                  </a:solidFill>
                  <a:latin typeface="Arial" pitchFamily="34" charset="0"/>
                  <a:cs typeface="Arial" pitchFamily="34" charset="0"/>
                </a:rPr>
                <a:t>.</a:t>
              </a:r>
              <a:endParaRPr lang="en-US" sz="1200" dirty="0">
                <a:solidFill>
                  <a:srgbClr val="FFFFFF"/>
                </a:solidFill>
                <a:latin typeface="Arial" pitchFamily="34" charset="0"/>
                <a:cs typeface="Arial" pitchFamily="34" charset="0"/>
              </a:endParaRPr>
            </a:p>
          </p:txBody>
        </p:sp>
        <p:sp>
          <p:nvSpPr>
            <p:cNvPr id="158" name="Rectangle 27"/>
            <p:cNvSpPr>
              <a:spLocks noChangeArrowheads="1"/>
            </p:cNvSpPr>
            <p:nvPr/>
          </p:nvSpPr>
          <p:spPr bwMode="auto">
            <a:xfrm>
              <a:off x="4938959" y="4691942"/>
              <a:ext cx="914400" cy="224798"/>
            </a:xfrm>
            <a:prstGeom prst="rect">
              <a:avLst/>
            </a:prstGeom>
            <a:noFill/>
            <a:ln w="9525">
              <a:noFill/>
              <a:miter lim="800000"/>
              <a:headEnd/>
              <a:tailEnd/>
            </a:ln>
          </p:spPr>
          <p:txBody>
            <a:bodyPr>
              <a:spAutoFit/>
            </a:bodyPr>
            <a:lstStyle/>
            <a:p>
              <a:pPr algn="ctr">
                <a:defRPr/>
              </a:pPr>
              <a:r>
                <a:rPr lang="en-US" sz="1200" b="1" dirty="0" smtClean="0">
                  <a:ea typeface="ＭＳ Ｐゴシック" charset="0"/>
                  <a:cs typeface="Arial" pitchFamily="34" charset="0"/>
                </a:rPr>
                <a:t>DID</a:t>
              </a:r>
              <a:endParaRPr lang="en-US" sz="1200" b="1" dirty="0">
                <a:ea typeface="ＭＳ Ｐゴシック" charset="0"/>
                <a:cs typeface="Arial" pitchFamily="34" charset="0"/>
              </a:endParaRPr>
            </a:p>
          </p:txBody>
        </p:sp>
      </p:grpSp>
      <p:grpSp>
        <p:nvGrpSpPr>
          <p:cNvPr id="169" name="Group 160"/>
          <p:cNvGrpSpPr>
            <a:grpSpLocks/>
          </p:cNvGrpSpPr>
          <p:nvPr/>
        </p:nvGrpSpPr>
        <p:grpSpPr bwMode="auto">
          <a:xfrm>
            <a:off x="6539146" y="1259997"/>
            <a:ext cx="914400" cy="972000"/>
            <a:chOff x="4981921" y="4297104"/>
            <a:chExt cx="914400" cy="972342"/>
          </a:xfrm>
          <a:gradFill flip="none" rotWithShape="1">
            <a:gsLst>
              <a:gs pos="0">
                <a:schemeClr val="accent2">
                  <a:lumMod val="40000"/>
                  <a:lumOff val="60000"/>
                  <a:shade val="30000"/>
                  <a:satMod val="115000"/>
                </a:schemeClr>
              </a:gs>
              <a:gs pos="50000">
                <a:schemeClr val="accent2">
                  <a:lumMod val="40000"/>
                  <a:lumOff val="60000"/>
                  <a:shade val="67500"/>
                  <a:satMod val="115000"/>
                </a:schemeClr>
              </a:gs>
              <a:gs pos="100000">
                <a:schemeClr val="accent2">
                  <a:lumMod val="40000"/>
                  <a:lumOff val="60000"/>
                  <a:shade val="100000"/>
                  <a:satMod val="115000"/>
                </a:schemeClr>
              </a:gs>
            </a:gsLst>
            <a:lin ang="10800000" scaled="1"/>
            <a:tileRect/>
          </a:gradFill>
        </p:grpSpPr>
        <p:sp>
          <p:nvSpPr>
            <p:cNvPr id="170" name="Snip and Round Single Corner Rectangle 169"/>
            <p:cNvSpPr/>
            <p:nvPr/>
          </p:nvSpPr>
          <p:spPr>
            <a:xfrm>
              <a:off x="5030788" y="4297104"/>
              <a:ext cx="792000" cy="972342"/>
            </a:xfrm>
            <a:prstGeom prst="snipRoundRect">
              <a:avLst/>
            </a:prstGeom>
            <a:solidFill>
              <a:schemeClr val="accent5"/>
            </a:solidFill>
            <a:ln>
              <a:solidFill>
                <a:schemeClr val="accent2">
                  <a:lumMod val="50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sz="1200" dirty="0">
                <a:solidFill>
                  <a:srgbClr val="FFFFFF"/>
                </a:solidFill>
                <a:latin typeface="Arial" pitchFamily="34" charset="0"/>
                <a:cs typeface="Arial" pitchFamily="34" charset="0"/>
              </a:endParaRPr>
            </a:p>
          </p:txBody>
        </p:sp>
        <p:sp>
          <p:nvSpPr>
            <p:cNvPr id="171" name="Rectangle 27"/>
            <p:cNvSpPr>
              <a:spLocks noChangeArrowheads="1"/>
            </p:cNvSpPr>
            <p:nvPr/>
          </p:nvSpPr>
          <p:spPr bwMode="auto">
            <a:xfrm>
              <a:off x="4981921" y="4680791"/>
              <a:ext cx="914400" cy="277096"/>
            </a:xfrm>
            <a:prstGeom prst="rect">
              <a:avLst/>
            </a:prstGeom>
            <a:noFill/>
            <a:ln w="9525">
              <a:noFill/>
              <a:miter lim="800000"/>
              <a:headEnd/>
              <a:tailEnd/>
            </a:ln>
          </p:spPr>
          <p:txBody>
            <a:bodyPr>
              <a:spAutoFit/>
            </a:bodyPr>
            <a:lstStyle/>
            <a:p>
              <a:pPr algn="ctr">
                <a:defRPr/>
              </a:pPr>
              <a:r>
                <a:rPr lang="en-US" sz="1200" b="1" dirty="0" smtClean="0">
                  <a:ea typeface="ＭＳ Ｐゴシック" charset="0"/>
                  <a:cs typeface="Arial" pitchFamily="34" charset="0"/>
                </a:rPr>
                <a:t>SACT</a:t>
              </a:r>
            </a:p>
          </p:txBody>
        </p:sp>
      </p:grpSp>
      <p:grpSp>
        <p:nvGrpSpPr>
          <p:cNvPr id="172" name="Group 160"/>
          <p:cNvGrpSpPr>
            <a:grpSpLocks/>
          </p:cNvGrpSpPr>
          <p:nvPr/>
        </p:nvGrpSpPr>
        <p:grpSpPr bwMode="auto">
          <a:xfrm>
            <a:off x="458970" y="4169528"/>
            <a:ext cx="1115079" cy="1016075"/>
            <a:chOff x="4936402" y="4297103"/>
            <a:chExt cx="914400" cy="792489"/>
          </a:xfrm>
          <a:gradFill flip="none" rotWithShape="1">
            <a:gsLst>
              <a:gs pos="0">
                <a:schemeClr val="accent2">
                  <a:lumMod val="40000"/>
                  <a:lumOff val="60000"/>
                  <a:shade val="30000"/>
                  <a:satMod val="115000"/>
                </a:schemeClr>
              </a:gs>
              <a:gs pos="50000">
                <a:schemeClr val="accent2">
                  <a:lumMod val="40000"/>
                  <a:lumOff val="60000"/>
                  <a:shade val="67500"/>
                  <a:satMod val="115000"/>
                </a:schemeClr>
              </a:gs>
              <a:gs pos="100000">
                <a:schemeClr val="accent2">
                  <a:lumMod val="40000"/>
                  <a:lumOff val="60000"/>
                  <a:shade val="100000"/>
                  <a:satMod val="115000"/>
                </a:schemeClr>
              </a:gs>
            </a:gsLst>
            <a:lin ang="10800000" scaled="1"/>
            <a:tileRect/>
          </a:gradFill>
        </p:grpSpPr>
        <p:sp>
          <p:nvSpPr>
            <p:cNvPr id="173" name="Snip and Round Single Corner Rectangle 172"/>
            <p:cNvSpPr/>
            <p:nvPr/>
          </p:nvSpPr>
          <p:spPr>
            <a:xfrm>
              <a:off x="5030788" y="4297103"/>
              <a:ext cx="643907" cy="792489"/>
            </a:xfrm>
            <a:prstGeom prst="snipRoundRect">
              <a:avLst/>
            </a:prstGeom>
            <a:solidFill>
              <a:schemeClr val="accent5"/>
            </a:solidFill>
            <a:ln>
              <a:solidFill>
                <a:schemeClr val="accent2">
                  <a:lumMod val="50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sz="1200" dirty="0">
                <a:solidFill>
                  <a:srgbClr val="FFFFFF"/>
                </a:solidFill>
                <a:latin typeface="Arial" pitchFamily="34" charset="0"/>
                <a:cs typeface="Arial" pitchFamily="34" charset="0"/>
              </a:endParaRPr>
            </a:p>
          </p:txBody>
        </p:sp>
        <p:sp>
          <p:nvSpPr>
            <p:cNvPr id="174" name="Rectangle 27"/>
            <p:cNvSpPr>
              <a:spLocks noChangeArrowheads="1"/>
            </p:cNvSpPr>
            <p:nvPr/>
          </p:nvSpPr>
          <p:spPr bwMode="auto">
            <a:xfrm>
              <a:off x="4936402" y="4579610"/>
              <a:ext cx="914400" cy="461827"/>
            </a:xfrm>
            <a:prstGeom prst="rect">
              <a:avLst/>
            </a:prstGeom>
            <a:noFill/>
            <a:ln w="9525">
              <a:noFill/>
              <a:miter lim="800000"/>
              <a:headEnd/>
              <a:tailEnd/>
            </a:ln>
          </p:spPr>
          <p:txBody>
            <a:bodyPr>
              <a:spAutoFit/>
            </a:bodyPr>
            <a:lstStyle/>
            <a:p>
              <a:pPr algn="ctr">
                <a:defRPr/>
              </a:pPr>
              <a:r>
                <a:rPr lang="en-US" sz="1200" b="1" dirty="0" smtClean="0">
                  <a:ea typeface="ＭＳ Ｐゴシック" charset="0"/>
                  <a:cs typeface="Arial" pitchFamily="34" charset="0"/>
                </a:rPr>
                <a:t>CDS</a:t>
              </a:r>
            </a:p>
            <a:p>
              <a:pPr algn="ctr">
                <a:defRPr/>
              </a:pPr>
              <a:r>
                <a:rPr lang="en-US" sz="1200" b="1" dirty="0" smtClean="0">
                  <a:ea typeface="ＭＳ Ｐゴシック" charset="0"/>
                  <a:cs typeface="Arial" pitchFamily="34" charset="0"/>
                </a:rPr>
                <a:t>(HES)</a:t>
              </a:r>
              <a:endParaRPr lang="en-US" sz="1200" b="1" dirty="0">
                <a:ea typeface="ＭＳ Ｐゴシック" charset="0"/>
                <a:cs typeface="Arial" pitchFamily="34" charset="0"/>
              </a:endParaRPr>
            </a:p>
          </p:txBody>
        </p:sp>
      </p:grpSp>
      <p:grpSp>
        <p:nvGrpSpPr>
          <p:cNvPr id="5" name="Group 4"/>
          <p:cNvGrpSpPr/>
          <p:nvPr/>
        </p:nvGrpSpPr>
        <p:grpSpPr>
          <a:xfrm>
            <a:off x="7608372" y="1259999"/>
            <a:ext cx="914400" cy="972000"/>
            <a:chOff x="7235942" y="2138559"/>
            <a:chExt cx="914400" cy="972000"/>
          </a:xfrm>
        </p:grpSpPr>
        <p:sp>
          <p:nvSpPr>
            <p:cNvPr id="183" name="Snip and Round Single Corner Rectangle 182"/>
            <p:cNvSpPr/>
            <p:nvPr/>
          </p:nvSpPr>
          <p:spPr bwMode="auto">
            <a:xfrm>
              <a:off x="7312142" y="2138559"/>
              <a:ext cx="792000" cy="972000"/>
            </a:xfrm>
            <a:prstGeom prst="snipRoundRect">
              <a:avLst/>
            </a:prstGeom>
            <a:solidFill>
              <a:schemeClr val="accent5"/>
            </a:solidFill>
            <a:ln>
              <a:solidFill>
                <a:schemeClr val="accent2">
                  <a:lumMod val="50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sz="1200" dirty="0">
                <a:solidFill>
                  <a:srgbClr val="FFFFFF"/>
                </a:solidFill>
                <a:latin typeface="Arial" pitchFamily="34" charset="0"/>
                <a:cs typeface="Arial" pitchFamily="34" charset="0"/>
              </a:endParaRPr>
            </a:p>
          </p:txBody>
        </p:sp>
        <p:sp>
          <p:nvSpPr>
            <p:cNvPr id="184" name="Rectangle 27"/>
            <p:cNvSpPr>
              <a:spLocks noChangeArrowheads="1"/>
            </p:cNvSpPr>
            <p:nvPr/>
          </p:nvSpPr>
          <p:spPr bwMode="auto">
            <a:xfrm>
              <a:off x="7235942" y="2498570"/>
              <a:ext cx="914400" cy="276999"/>
            </a:xfrm>
            <a:prstGeom prst="rect">
              <a:avLst/>
            </a:prstGeom>
            <a:noFill/>
            <a:ln w="9525">
              <a:noFill/>
              <a:miter lim="800000"/>
              <a:headEnd/>
              <a:tailEnd/>
            </a:ln>
          </p:spPr>
          <p:txBody>
            <a:bodyPr>
              <a:spAutoFit/>
            </a:bodyPr>
            <a:lstStyle/>
            <a:p>
              <a:pPr algn="ctr">
                <a:defRPr/>
              </a:pPr>
              <a:r>
                <a:rPr lang="en-US" sz="1200" b="1" dirty="0" smtClean="0">
                  <a:ea typeface="ＭＳ Ｐゴシック" charset="0"/>
                  <a:cs typeface="Arial" pitchFamily="34" charset="0"/>
                </a:rPr>
                <a:t>RTDS</a:t>
              </a:r>
              <a:endParaRPr lang="en-US" sz="1200" b="1" dirty="0">
                <a:ea typeface="ＭＳ Ｐゴシック" charset="0"/>
                <a:cs typeface="Arial" pitchFamily="34" charset="0"/>
              </a:endParaRPr>
            </a:p>
          </p:txBody>
        </p:sp>
      </p:grpSp>
      <p:sp>
        <p:nvSpPr>
          <p:cNvPr id="191" name="Down Arrow 190"/>
          <p:cNvSpPr/>
          <p:nvPr/>
        </p:nvSpPr>
        <p:spPr>
          <a:xfrm>
            <a:off x="836510" y="3722193"/>
            <a:ext cx="288638" cy="646979"/>
          </a:xfrm>
          <a:prstGeom prst="downArrow">
            <a:avLst/>
          </a:prstGeom>
          <a:solidFill>
            <a:schemeClr val="accent1">
              <a:lumMod val="7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107" charset="-128"/>
            </a:endParaRPr>
          </a:p>
        </p:txBody>
      </p:sp>
      <p:grpSp>
        <p:nvGrpSpPr>
          <p:cNvPr id="3" name="Group 2"/>
          <p:cNvGrpSpPr/>
          <p:nvPr/>
        </p:nvGrpSpPr>
        <p:grpSpPr>
          <a:xfrm>
            <a:off x="4411814" y="4225962"/>
            <a:ext cx="1327591" cy="972001"/>
            <a:chOff x="145257" y="2361632"/>
            <a:chExt cx="1018412" cy="788113"/>
          </a:xfrm>
        </p:grpSpPr>
        <p:sp>
          <p:nvSpPr>
            <p:cNvPr id="81" name="Snip and Round Single Corner Rectangle 80"/>
            <p:cNvSpPr/>
            <p:nvPr/>
          </p:nvSpPr>
          <p:spPr bwMode="auto">
            <a:xfrm>
              <a:off x="337709" y="2361632"/>
              <a:ext cx="607553" cy="788113"/>
            </a:xfrm>
            <a:prstGeom prst="snipRoundRect">
              <a:avLst/>
            </a:prstGeom>
            <a:solidFill>
              <a:schemeClr val="accent5"/>
            </a:solidFill>
            <a:ln>
              <a:solidFill>
                <a:schemeClr val="accent2">
                  <a:lumMod val="50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sz="1200" dirty="0">
                <a:solidFill>
                  <a:srgbClr val="FFFFFF"/>
                </a:solidFill>
                <a:latin typeface="Arial" pitchFamily="34" charset="0"/>
                <a:cs typeface="Arial" pitchFamily="34" charset="0"/>
              </a:endParaRPr>
            </a:p>
          </p:txBody>
        </p:sp>
        <p:sp>
          <p:nvSpPr>
            <p:cNvPr id="82" name="Rectangle 27"/>
            <p:cNvSpPr>
              <a:spLocks noChangeArrowheads="1"/>
            </p:cNvSpPr>
            <p:nvPr/>
          </p:nvSpPr>
          <p:spPr bwMode="auto">
            <a:xfrm>
              <a:off x="145257" y="2549328"/>
              <a:ext cx="1018412" cy="461665"/>
            </a:xfrm>
            <a:prstGeom prst="rect">
              <a:avLst/>
            </a:prstGeom>
            <a:noFill/>
            <a:ln w="9525">
              <a:noFill/>
              <a:miter lim="800000"/>
              <a:headEnd/>
              <a:tailEnd/>
            </a:ln>
          </p:spPr>
          <p:txBody>
            <a:bodyPr wrap="square">
              <a:spAutoFit/>
            </a:bodyPr>
            <a:lstStyle/>
            <a:p>
              <a:pPr algn="ctr">
                <a:defRPr/>
              </a:pPr>
              <a:r>
                <a:rPr lang="en-US" sz="1200" b="1" dirty="0" smtClean="0">
                  <a:ea typeface="ＭＳ Ｐゴシック" charset="0"/>
                  <a:cs typeface="Arial" pitchFamily="34" charset="0"/>
                </a:rPr>
                <a:t>NOGCA </a:t>
              </a:r>
            </a:p>
            <a:p>
              <a:pPr algn="ctr">
                <a:defRPr/>
              </a:pPr>
              <a:r>
                <a:rPr lang="en-US" sz="1200" b="1" dirty="0" smtClean="0">
                  <a:ea typeface="ＭＳ Ｐゴシック" charset="0"/>
                  <a:cs typeface="Arial" pitchFamily="34" charset="0"/>
                </a:rPr>
                <a:t>(OG audit)</a:t>
              </a:r>
              <a:endParaRPr lang="en-US" sz="1200" b="1" dirty="0">
                <a:ea typeface="ＭＳ Ｐゴシック" charset="0"/>
                <a:cs typeface="Arial" pitchFamily="34" charset="0"/>
              </a:endParaRPr>
            </a:p>
          </p:txBody>
        </p:sp>
      </p:grpSp>
      <p:grpSp>
        <p:nvGrpSpPr>
          <p:cNvPr id="83" name="Group 160"/>
          <p:cNvGrpSpPr>
            <a:grpSpLocks/>
          </p:cNvGrpSpPr>
          <p:nvPr/>
        </p:nvGrpSpPr>
        <p:grpSpPr bwMode="auto">
          <a:xfrm>
            <a:off x="5573608" y="4236824"/>
            <a:ext cx="914400" cy="972000"/>
            <a:chOff x="5164639" y="4466092"/>
            <a:chExt cx="914400" cy="972341"/>
          </a:xfrm>
          <a:gradFill flip="none" rotWithShape="1">
            <a:gsLst>
              <a:gs pos="0">
                <a:schemeClr val="accent2">
                  <a:lumMod val="40000"/>
                  <a:lumOff val="60000"/>
                  <a:shade val="30000"/>
                  <a:satMod val="115000"/>
                </a:schemeClr>
              </a:gs>
              <a:gs pos="50000">
                <a:schemeClr val="accent2">
                  <a:lumMod val="40000"/>
                  <a:lumOff val="60000"/>
                  <a:shade val="67500"/>
                  <a:satMod val="115000"/>
                </a:schemeClr>
              </a:gs>
              <a:gs pos="100000">
                <a:schemeClr val="accent2">
                  <a:lumMod val="40000"/>
                  <a:lumOff val="60000"/>
                  <a:shade val="100000"/>
                  <a:satMod val="115000"/>
                </a:schemeClr>
              </a:gs>
            </a:gsLst>
            <a:lin ang="10800000" scaled="1"/>
            <a:tileRect/>
          </a:gradFill>
        </p:grpSpPr>
        <p:sp>
          <p:nvSpPr>
            <p:cNvPr id="84" name="Snip and Round Single Corner Rectangle 83"/>
            <p:cNvSpPr/>
            <p:nvPr/>
          </p:nvSpPr>
          <p:spPr>
            <a:xfrm>
              <a:off x="5164639" y="4466092"/>
              <a:ext cx="792000" cy="972341"/>
            </a:xfrm>
            <a:prstGeom prst="snipRoundRect">
              <a:avLst/>
            </a:prstGeom>
            <a:solidFill>
              <a:schemeClr val="accent5"/>
            </a:solidFill>
            <a:ln>
              <a:solidFill>
                <a:schemeClr val="accent2">
                  <a:lumMod val="50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sz="1200" dirty="0">
                <a:solidFill>
                  <a:srgbClr val="FFFFFF"/>
                </a:solidFill>
                <a:latin typeface="Arial" pitchFamily="34" charset="0"/>
                <a:cs typeface="Arial" pitchFamily="34" charset="0"/>
              </a:endParaRPr>
            </a:p>
          </p:txBody>
        </p:sp>
        <p:sp>
          <p:nvSpPr>
            <p:cNvPr id="85" name="Rectangle 27"/>
            <p:cNvSpPr>
              <a:spLocks noChangeArrowheads="1"/>
            </p:cNvSpPr>
            <p:nvPr/>
          </p:nvSpPr>
          <p:spPr bwMode="auto">
            <a:xfrm>
              <a:off x="5164639" y="4638872"/>
              <a:ext cx="914400" cy="646558"/>
            </a:xfrm>
            <a:prstGeom prst="rect">
              <a:avLst/>
            </a:prstGeom>
            <a:noFill/>
            <a:ln w="9525">
              <a:noFill/>
              <a:miter lim="800000"/>
              <a:headEnd/>
              <a:tailEnd/>
            </a:ln>
          </p:spPr>
          <p:txBody>
            <a:bodyPr>
              <a:spAutoFit/>
            </a:bodyPr>
            <a:lstStyle/>
            <a:p>
              <a:pPr algn="ctr">
                <a:defRPr/>
              </a:pPr>
              <a:r>
                <a:rPr lang="en-US" sz="1200" b="1" dirty="0" smtClean="0">
                  <a:ea typeface="ＭＳ Ｐゴシック" charset="0"/>
                  <a:cs typeface="Arial" pitchFamily="34" charset="0"/>
                </a:rPr>
                <a:t>NBCA</a:t>
              </a:r>
            </a:p>
            <a:p>
              <a:pPr algn="ctr">
                <a:defRPr/>
              </a:pPr>
              <a:r>
                <a:rPr lang="en-US" sz="1200" b="1" dirty="0">
                  <a:ea typeface="ＭＳ Ｐゴシック" charset="0"/>
                  <a:cs typeface="Arial" pitchFamily="34" charset="0"/>
                </a:rPr>
                <a:t>(</a:t>
              </a:r>
              <a:r>
                <a:rPr lang="en-US" sz="1200" b="1" dirty="0" smtClean="0">
                  <a:ea typeface="ＭＳ Ｐゴシック" charset="0"/>
                  <a:cs typeface="Arial" pitchFamily="34" charset="0"/>
                </a:rPr>
                <a:t>Bowel audit)</a:t>
              </a:r>
              <a:endParaRPr lang="en-US" sz="1200" b="1" dirty="0">
                <a:ea typeface="ＭＳ Ｐゴシック" charset="0"/>
                <a:cs typeface="Arial" pitchFamily="34" charset="0"/>
              </a:endParaRPr>
            </a:p>
          </p:txBody>
        </p:sp>
      </p:grpSp>
      <p:sp>
        <p:nvSpPr>
          <p:cNvPr id="96" name="Down Arrow 95"/>
          <p:cNvSpPr/>
          <p:nvPr/>
        </p:nvSpPr>
        <p:spPr>
          <a:xfrm>
            <a:off x="765118" y="5220000"/>
            <a:ext cx="360000" cy="540000"/>
          </a:xfrm>
          <a:prstGeom prst="downArrow">
            <a:avLst/>
          </a:prstGeom>
          <a:solidFill>
            <a:schemeClr val="accent1">
              <a:lumMod val="7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107" charset="-128"/>
            </a:endParaRPr>
          </a:p>
        </p:txBody>
      </p:sp>
      <p:grpSp>
        <p:nvGrpSpPr>
          <p:cNvPr id="99" name="Group 160"/>
          <p:cNvGrpSpPr>
            <a:grpSpLocks/>
          </p:cNvGrpSpPr>
          <p:nvPr/>
        </p:nvGrpSpPr>
        <p:grpSpPr bwMode="auto">
          <a:xfrm>
            <a:off x="545198" y="1264923"/>
            <a:ext cx="914400" cy="972000"/>
            <a:chOff x="4954588" y="4408039"/>
            <a:chExt cx="914400" cy="972340"/>
          </a:xfrm>
          <a:gradFill flip="none" rotWithShape="1">
            <a:gsLst>
              <a:gs pos="0">
                <a:schemeClr val="accent2">
                  <a:lumMod val="40000"/>
                  <a:lumOff val="60000"/>
                  <a:shade val="30000"/>
                  <a:satMod val="115000"/>
                </a:schemeClr>
              </a:gs>
              <a:gs pos="50000">
                <a:schemeClr val="accent2">
                  <a:lumMod val="40000"/>
                  <a:lumOff val="60000"/>
                  <a:shade val="67500"/>
                  <a:satMod val="115000"/>
                </a:schemeClr>
              </a:gs>
              <a:gs pos="100000">
                <a:schemeClr val="accent2">
                  <a:lumMod val="40000"/>
                  <a:lumOff val="60000"/>
                  <a:shade val="100000"/>
                  <a:satMod val="115000"/>
                </a:schemeClr>
              </a:gs>
            </a:gsLst>
            <a:lin ang="10800000" scaled="1"/>
            <a:tileRect/>
          </a:gradFill>
        </p:grpSpPr>
        <p:sp>
          <p:nvSpPr>
            <p:cNvPr id="100" name="Snip and Round Single Corner Rectangle 99"/>
            <p:cNvSpPr/>
            <p:nvPr/>
          </p:nvSpPr>
          <p:spPr>
            <a:xfrm>
              <a:off x="5030788" y="4408039"/>
              <a:ext cx="792000" cy="972340"/>
            </a:xfrm>
            <a:prstGeom prst="snipRoundRect">
              <a:avLst/>
            </a:prstGeom>
            <a:solidFill>
              <a:schemeClr val="accent5"/>
            </a:solidFill>
            <a:ln>
              <a:solidFill>
                <a:schemeClr val="accent2">
                  <a:lumMod val="50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sz="1200" dirty="0">
                <a:solidFill>
                  <a:srgbClr val="FFFFFF"/>
                </a:solidFill>
                <a:latin typeface="Arial" pitchFamily="34" charset="0"/>
                <a:cs typeface="Arial" pitchFamily="34" charset="0"/>
              </a:endParaRPr>
            </a:p>
          </p:txBody>
        </p:sp>
        <p:sp>
          <p:nvSpPr>
            <p:cNvPr id="101" name="Rectangle 27"/>
            <p:cNvSpPr>
              <a:spLocks noChangeArrowheads="1"/>
            </p:cNvSpPr>
            <p:nvPr/>
          </p:nvSpPr>
          <p:spPr bwMode="auto">
            <a:xfrm>
              <a:off x="4954588" y="4596851"/>
              <a:ext cx="914400" cy="615768"/>
            </a:xfrm>
            <a:prstGeom prst="rect">
              <a:avLst/>
            </a:prstGeom>
            <a:noFill/>
            <a:ln w="9525">
              <a:noFill/>
              <a:miter lim="800000"/>
              <a:headEnd/>
              <a:tailEnd/>
            </a:ln>
          </p:spPr>
          <p:txBody>
            <a:bodyPr>
              <a:spAutoFit/>
            </a:bodyPr>
            <a:lstStyle/>
            <a:p>
              <a:pPr algn="ctr">
                <a:defRPr/>
              </a:pPr>
              <a:r>
                <a:rPr lang="en-US" sz="1200" b="1" dirty="0" smtClean="0">
                  <a:ea typeface="ＭＳ Ｐゴシック" charset="0"/>
                  <a:cs typeface="Arial" pitchFamily="34" charset="0"/>
                </a:rPr>
                <a:t>COSD</a:t>
              </a:r>
            </a:p>
            <a:p>
              <a:pPr algn="ctr">
                <a:defRPr/>
              </a:pPr>
              <a:r>
                <a:rPr lang="en-US" sz="1200" b="1" dirty="0" smtClean="0">
                  <a:ea typeface="ＭＳ Ｐゴシック" charset="0"/>
                  <a:cs typeface="Arial" pitchFamily="34" charset="0"/>
                </a:rPr>
                <a:t>(HES)</a:t>
              </a:r>
            </a:p>
            <a:p>
              <a:pPr algn="ctr">
                <a:defRPr/>
              </a:pPr>
              <a:r>
                <a:rPr lang="en-US" sz="900" b="1" dirty="0" smtClean="0">
                  <a:ea typeface="ＭＳ Ｐゴシック" charset="0"/>
                  <a:cs typeface="Arial" pitchFamily="34" charset="0"/>
                </a:rPr>
                <a:t>Procedures</a:t>
              </a:r>
              <a:endParaRPr lang="en-US" sz="1000" b="1" dirty="0">
                <a:ea typeface="ＭＳ Ｐゴシック" charset="0"/>
                <a:cs typeface="Arial" pitchFamily="34" charset="0"/>
              </a:endParaRPr>
            </a:p>
          </p:txBody>
        </p:sp>
      </p:grpSp>
      <p:grpSp>
        <p:nvGrpSpPr>
          <p:cNvPr id="103" name="Group 160"/>
          <p:cNvGrpSpPr>
            <a:grpSpLocks/>
          </p:cNvGrpSpPr>
          <p:nvPr/>
        </p:nvGrpSpPr>
        <p:grpSpPr bwMode="auto">
          <a:xfrm>
            <a:off x="1747766" y="1259997"/>
            <a:ext cx="914400" cy="972000"/>
            <a:chOff x="5004402" y="4423009"/>
            <a:chExt cx="914400" cy="972342"/>
          </a:xfrm>
          <a:gradFill flip="none" rotWithShape="1">
            <a:gsLst>
              <a:gs pos="0">
                <a:schemeClr val="accent2">
                  <a:lumMod val="40000"/>
                  <a:lumOff val="60000"/>
                  <a:shade val="30000"/>
                  <a:satMod val="115000"/>
                </a:schemeClr>
              </a:gs>
              <a:gs pos="50000">
                <a:schemeClr val="accent2">
                  <a:lumMod val="40000"/>
                  <a:lumOff val="60000"/>
                  <a:shade val="67500"/>
                  <a:satMod val="115000"/>
                </a:schemeClr>
              </a:gs>
              <a:gs pos="100000">
                <a:schemeClr val="accent2">
                  <a:lumMod val="40000"/>
                  <a:lumOff val="60000"/>
                  <a:shade val="100000"/>
                  <a:satMod val="115000"/>
                </a:schemeClr>
              </a:gs>
            </a:gsLst>
            <a:lin ang="10800000" scaled="1"/>
            <a:tileRect/>
          </a:gradFill>
        </p:grpSpPr>
        <p:sp>
          <p:nvSpPr>
            <p:cNvPr id="104" name="Snip and Round Single Corner Rectangle 103"/>
            <p:cNvSpPr/>
            <p:nvPr/>
          </p:nvSpPr>
          <p:spPr>
            <a:xfrm>
              <a:off x="5030788" y="4423009"/>
              <a:ext cx="792000" cy="972342"/>
            </a:xfrm>
            <a:prstGeom prst="snipRoundRect">
              <a:avLst/>
            </a:prstGeom>
            <a:solidFill>
              <a:schemeClr val="accent5"/>
            </a:solidFill>
            <a:ln>
              <a:solidFill>
                <a:schemeClr val="accent2">
                  <a:lumMod val="50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sz="1200" dirty="0">
                <a:solidFill>
                  <a:srgbClr val="FFFFFF"/>
                </a:solidFill>
                <a:latin typeface="Arial" pitchFamily="34" charset="0"/>
                <a:cs typeface="Arial" pitchFamily="34" charset="0"/>
              </a:endParaRPr>
            </a:p>
          </p:txBody>
        </p:sp>
        <p:sp>
          <p:nvSpPr>
            <p:cNvPr id="105" name="Rectangle 27"/>
            <p:cNvSpPr>
              <a:spLocks noChangeArrowheads="1"/>
            </p:cNvSpPr>
            <p:nvPr/>
          </p:nvSpPr>
          <p:spPr bwMode="auto">
            <a:xfrm>
              <a:off x="5004402" y="4671370"/>
              <a:ext cx="914400" cy="461827"/>
            </a:xfrm>
            <a:prstGeom prst="rect">
              <a:avLst/>
            </a:prstGeom>
            <a:noFill/>
            <a:ln w="9525">
              <a:noFill/>
              <a:miter lim="800000"/>
              <a:headEnd/>
              <a:tailEnd/>
            </a:ln>
          </p:spPr>
          <p:txBody>
            <a:bodyPr>
              <a:spAutoFit/>
            </a:bodyPr>
            <a:lstStyle/>
            <a:p>
              <a:pPr algn="ctr">
                <a:defRPr/>
              </a:pPr>
              <a:r>
                <a:rPr lang="en-US" sz="1200" b="1" dirty="0" smtClean="0">
                  <a:ea typeface="ＭＳ Ｐゴシック" charset="0"/>
                  <a:cs typeface="Arial" pitchFamily="34" charset="0"/>
                </a:rPr>
                <a:t>COSD</a:t>
              </a:r>
            </a:p>
            <a:p>
              <a:pPr algn="ctr">
                <a:defRPr/>
              </a:pPr>
              <a:r>
                <a:rPr lang="en-US" sz="1200" b="1" dirty="0" smtClean="0">
                  <a:ea typeface="ＭＳ Ｐゴシック" charset="0"/>
                  <a:cs typeface="Arial" pitchFamily="34" charset="0"/>
                </a:rPr>
                <a:t>(imaging)</a:t>
              </a:r>
              <a:endParaRPr lang="en-US" sz="1200" b="1" dirty="0">
                <a:ea typeface="ＭＳ Ｐゴシック" charset="0"/>
                <a:cs typeface="Arial" pitchFamily="34" charset="0"/>
              </a:endParaRPr>
            </a:p>
          </p:txBody>
        </p:sp>
      </p:grpSp>
      <p:sp>
        <p:nvSpPr>
          <p:cNvPr id="7" name="Up Arrow 6"/>
          <p:cNvSpPr/>
          <p:nvPr/>
        </p:nvSpPr>
        <p:spPr>
          <a:xfrm>
            <a:off x="788357" y="2069225"/>
            <a:ext cx="396000" cy="702774"/>
          </a:xfrm>
          <a:prstGeom prst="up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Up Arrow 109"/>
          <p:cNvSpPr/>
          <p:nvPr/>
        </p:nvSpPr>
        <p:spPr>
          <a:xfrm>
            <a:off x="836510" y="828000"/>
            <a:ext cx="360000" cy="540000"/>
          </a:xfrm>
          <a:prstGeom prst="up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Up Arrow 110"/>
          <p:cNvSpPr/>
          <p:nvPr/>
        </p:nvSpPr>
        <p:spPr>
          <a:xfrm>
            <a:off x="2042162" y="828000"/>
            <a:ext cx="360000" cy="540000"/>
          </a:xfrm>
          <a:prstGeom prst="up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ight Arrow 7"/>
          <p:cNvSpPr/>
          <p:nvPr/>
        </p:nvSpPr>
        <p:spPr>
          <a:xfrm>
            <a:off x="1747766" y="6439970"/>
            <a:ext cx="2178899" cy="41803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Tests</a:t>
            </a:r>
            <a:endParaRPr lang="en-GB" sz="1400" dirty="0">
              <a:solidFill>
                <a:schemeClr val="tx1"/>
              </a:solidFill>
            </a:endParaRPr>
          </a:p>
        </p:txBody>
      </p:sp>
      <p:sp>
        <p:nvSpPr>
          <p:cNvPr id="127" name="Right Arrow 126"/>
          <p:cNvSpPr/>
          <p:nvPr/>
        </p:nvSpPr>
        <p:spPr>
          <a:xfrm>
            <a:off x="187580" y="6439970"/>
            <a:ext cx="1515076" cy="41803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Referral</a:t>
            </a:r>
            <a:endParaRPr lang="en-GB" sz="1400" dirty="0">
              <a:solidFill>
                <a:schemeClr val="tx1"/>
              </a:solidFill>
            </a:endParaRPr>
          </a:p>
        </p:txBody>
      </p:sp>
      <p:sp>
        <p:nvSpPr>
          <p:cNvPr id="130" name="Right Arrow 129"/>
          <p:cNvSpPr/>
          <p:nvPr/>
        </p:nvSpPr>
        <p:spPr>
          <a:xfrm>
            <a:off x="4015814" y="6408686"/>
            <a:ext cx="2357612" cy="449314"/>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Diagnosis/Planning</a:t>
            </a:r>
            <a:endParaRPr lang="en-GB" sz="1400" dirty="0">
              <a:solidFill>
                <a:schemeClr val="tx1"/>
              </a:solidFill>
            </a:endParaRPr>
          </a:p>
        </p:txBody>
      </p:sp>
      <p:sp>
        <p:nvSpPr>
          <p:cNvPr id="133" name="Right Arrow 132"/>
          <p:cNvSpPr/>
          <p:nvPr/>
        </p:nvSpPr>
        <p:spPr>
          <a:xfrm>
            <a:off x="6469350" y="6408686"/>
            <a:ext cx="2236708" cy="449314"/>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Treatment</a:t>
            </a:r>
            <a:endParaRPr lang="en-GB" sz="1400" dirty="0">
              <a:solidFill>
                <a:schemeClr val="tx1"/>
              </a:solidFill>
            </a:endParaRPr>
          </a:p>
        </p:txBody>
      </p:sp>
      <p:grpSp>
        <p:nvGrpSpPr>
          <p:cNvPr id="153" name="Group 160"/>
          <p:cNvGrpSpPr>
            <a:grpSpLocks/>
          </p:cNvGrpSpPr>
          <p:nvPr/>
        </p:nvGrpSpPr>
        <p:grpSpPr bwMode="auto">
          <a:xfrm>
            <a:off x="3786104" y="1268499"/>
            <a:ext cx="914400" cy="972000"/>
            <a:chOff x="4798712" y="4289990"/>
            <a:chExt cx="914400" cy="972341"/>
          </a:xfrm>
          <a:gradFill flip="none" rotWithShape="1">
            <a:gsLst>
              <a:gs pos="0">
                <a:schemeClr val="accent2">
                  <a:lumMod val="40000"/>
                  <a:lumOff val="60000"/>
                  <a:shade val="30000"/>
                  <a:satMod val="115000"/>
                </a:schemeClr>
              </a:gs>
              <a:gs pos="50000">
                <a:schemeClr val="accent2">
                  <a:lumMod val="40000"/>
                  <a:lumOff val="60000"/>
                  <a:shade val="67500"/>
                  <a:satMod val="115000"/>
                </a:schemeClr>
              </a:gs>
              <a:gs pos="100000">
                <a:schemeClr val="accent2">
                  <a:lumMod val="40000"/>
                  <a:lumOff val="60000"/>
                  <a:shade val="100000"/>
                  <a:satMod val="115000"/>
                </a:schemeClr>
              </a:gs>
            </a:gsLst>
            <a:lin ang="10800000" scaled="1"/>
            <a:tileRect/>
          </a:gradFill>
        </p:grpSpPr>
        <p:sp>
          <p:nvSpPr>
            <p:cNvPr id="154" name="Snip and Round Single Corner Rectangle 153"/>
            <p:cNvSpPr/>
            <p:nvPr/>
          </p:nvSpPr>
          <p:spPr>
            <a:xfrm>
              <a:off x="4798712" y="4289990"/>
              <a:ext cx="792000" cy="972341"/>
            </a:xfrm>
            <a:prstGeom prst="snipRoundRect">
              <a:avLst/>
            </a:prstGeom>
            <a:solidFill>
              <a:schemeClr val="accent5"/>
            </a:solidFill>
            <a:ln>
              <a:solidFill>
                <a:schemeClr val="accent2">
                  <a:lumMod val="50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sz="1200" dirty="0">
                <a:solidFill>
                  <a:srgbClr val="FFFFFF"/>
                </a:solidFill>
                <a:latin typeface="Arial" pitchFamily="34" charset="0"/>
                <a:cs typeface="Arial" pitchFamily="34" charset="0"/>
              </a:endParaRPr>
            </a:p>
          </p:txBody>
        </p:sp>
        <p:sp>
          <p:nvSpPr>
            <p:cNvPr id="155" name="Rectangle 27"/>
            <p:cNvSpPr>
              <a:spLocks noChangeArrowheads="1"/>
            </p:cNvSpPr>
            <p:nvPr/>
          </p:nvSpPr>
          <p:spPr bwMode="auto">
            <a:xfrm>
              <a:off x="4798712" y="4563198"/>
              <a:ext cx="914400" cy="615768"/>
            </a:xfrm>
            <a:prstGeom prst="rect">
              <a:avLst/>
            </a:prstGeom>
            <a:noFill/>
            <a:ln w="9525">
              <a:noFill/>
              <a:miter lim="800000"/>
              <a:headEnd/>
              <a:tailEnd/>
            </a:ln>
          </p:spPr>
          <p:txBody>
            <a:bodyPr>
              <a:spAutoFit/>
            </a:bodyPr>
            <a:lstStyle/>
            <a:p>
              <a:pPr algn="ctr">
                <a:defRPr/>
              </a:pPr>
              <a:r>
                <a:rPr lang="en-US" sz="1200" b="1" dirty="0" smtClean="0">
                  <a:ea typeface="ＭＳ Ｐゴシック" charset="0"/>
                  <a:cs typeface="Arial" pitchFamily="34" charset="0"/>
                </a:rPr>
                <a:t>COSD</a:t>
              </a:r>
            </a:p>
            <a:p>
              <a:pPr algn="ctr">
                <a:defRPr/>
              </a:pPr>
              <a:r>
                <a:rPr lang="en-US" sz="1100" b="1" dirty="0" smtClean="0">
                  <a:ea typeface="ＭＳ Ｐゴシック" charset="0"/>
                  <a:cs typeface="Arial" pitchFamily="34" charset="0"/>
                </a:rPr>
                <a:t>(MDT/</a:t>
              </a:r>
            </a:p>
            <a:p>
              <a:pPr algn="ctr">
                <a:defRPr/>
              </a:pPr>
              <a:r>
                <a:rPr lang="en-US" sz="1100" b="1" dirty="0" smtClean="0">
                  <a:ea typeface="ＭＳ Ｐゴシック" charset="0"/>
                  <a:cs typeface="Arial" pitchFamily="34" charset="0"/>
                </a:rPr>
                <a:t>clinical)</a:t>
              </a:r>
              <a:endParaRPr lang="en-US" sz="1100" b="1" dirty="0">
                <a:ea typeface="ＭＳ Ｐゴシック" charset="0"/>
                <a:cs typeface="Arial" pitchFamily="34" charset="0"/>
              </a:endParaRPr>
            </a:p>
          </p:txBody>
        </p:sp>
      </p:grpSp>
      <p:grpSp>
        <p:nvGrpSpPr>
          <p:cNvPr id="4" name="Group 3"/>
          <p:cNvGrpSpPr/>
          <p:nvPr/>
        </p:nvGrpSpPr>
        <p:grpSpPr>
          <a:xfrm>
            <a:off x="4678649" y="1260000"/>
            <a:ext cx="914400" cy="972000"/>
            <a:chOff x="2566583" y="1334368"/>
            <a:chExt cx="914400" cy="972000"/>
          </a:xfrm>
        </p:grpSpPr>
        <p:sp>
          <p:nvSpPr>
            <p:cNvPr id="179" name="Snip and Round Single Corner Rectangle 178"/>
            <p:cNvSpPr/>
            <p:nvPr/>
          </p:nvSpPr>
          <p:spPr bwMode="auto">
            <a:xfrm>
              <a:off x="2602502" y="1334368"/>
              <a:ext cx="792000" cy="972000"/>
            </a:xfrm>
            <a:prstGeom prst="snipRoundRect">
              <a:avLst/>
            </a:prstGeom>
            <a:solidFill>
              <a:schemeClr val="accent5">
                <a:alpha val="32000"/>
              </a:schemeClr>
            </a:solidFill>
            <a:ln>
              <a:solidFill>
                <a:schemeClr val="accent2">
                  <a:lumMod val="50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sz="1200" dirty="0">
                <a:solidFill>
                  <a:srgbClr val="FFFFFF"/>
                </a:solidFill>
                <a:latin typeface="Arial" pitchFamily="34" charset="0"/>
                <a:cs typeface="Arial" pitchFamily="34" charset="0"/>
              </a:endParaRPr>
            </a:p>
          </p:txBody>
        </p:sp>
        <p:sp>
          <p:nvSpPr>
            <p:cNvPr id="180" name="Rectangle 27"/>
            <p:cNvSpPr>
              <a:spLocks noChangeArrowheads="1"/>
            </p:cNvSpPr>
            <p:nvPr/>
          </p:nvSpPr>
          <p:spPr bwMode="auto">
            <a:xfrm>
              <a:off x="2566583" y="1524210"/>
              <a:ext cx="914400" cy="646331"/>
            </a:xfrm>
            <a:prstGeom prst="rect">
              <a:avLst/>
            </a:prstGeom>
            <a:noFill/>
            <a:ln w="9525">
              <a:noFill/>
              <a:miter lim="800000"/>
              <a:headEnd/>
              <a:tailEnd/>
            </a:ln>
          </p:spPr>
          <p:txBody>
            <a:bodyPr>
              <a:spAutoFit/>
            </a:bodyPr>
            <a:lstStyle/>
            <a:p>
              <a:pPr algn="ctr">
                <a:defRPr/>
              </a:pPr>
              <a:r>
                <a:rPr lang="en-US" sz="1200" b="1" dirty="0" smtClean="0">
                  <a:solidFill>
                    <a:schemeClr val="bg1">
                      <a:lumMod val="50000"/>
                    </a:schemeClr>
                  </a:solidFill>
                  <a:ea typeface="ＭＳ Ｐゴシック" charset="0"/>
                  <a:cs typeface="Arial" pitchFamily="34" charset="0"/>
                </a:rPr>
                <a:t>NLCA</a:t>
              </a:r>
            </a:p>
            <a:p>
              <a:pPr algn="ctr">
                <a:defRPr/>
              </a:pPr>
              <a:r>
                <a:rPr lang="en-US" sz="1200" b="1" dirty="0">
                  <a:solidFill>
                    <a:schemeClr val="bg1">
                      <a:lumMod val="50000"/>
                    </a:schemeClr>
                  </a:solidFill>
                  <a:ea typeface="ＭＳ Ｐゴシック" charset="0"/>
                  <a:cs typeface="Arial" pitchFamily="34" charset="0"/>
                </a:rPr>
                <a:t>(</a:t>
              </a:r>
              <a:r>
                <a:rPr lang="en-US" sz="1200" b="1" dirty="0" smtClean="0">
                  <a:solidFill>
                    <a:schemeClr val="bg1">
                      <a:lumMod val="50000"/>
                    </a:schemeClr>
                  </a:solidFill>
                  <a:ea typeface="ＭＳ Ｐゴシック" charset="0"/>
                  <a:cs typeface="Arial" pitchFamily="34" charset="0"/>
                </a:rPr>
                <a:t>Lung audit)</a:t>
              </a:r>
              <a:endParaRPr lang="en-US" sz="1200" b="1" dirty="0">
                <a:solidFill>
                  <a:schemeClr val="bg1">
                    <a:lumMod val="50000"/>
                  </a:schemeClr>
                </a:solidFill>
                <a:ea typeface="ＭＳ Ｐゴシック" charset="0"/>
                <a:cs typeface="Arial" pitchFamily="34" charset="0"/>
              </a:endParaRPr>
            </a:p>
          </p:txBody>
        </p:sp>
      </p:grpSp>
      <p:grpSp>
        <p:nvGrpSpPr>
          <p:cNvPr id="77" name="Group 160"/>
          <p:cNvGrpSpPr>
            <a:grpSpLocks/>
          </p:cNvGrpSpPr>
          <p:nvPr/>
        </p:nvGrpSpPr>
        <p:grpSpPr bwMode="auto">
          <a:xfrm>
            <a:off x="5554950" y="1268500"/>
            <a:ext cx="914400" cy="972000"/>
            <a:chOff x="5059959" y="4297103"/>
            <a:chExt cx="914400" cy="972341"/>
          </a:xfrm>
          <a:gradFill flip="none" rotWithShape="1">
            <a:gsLst>
              <a:gs pos="0">
                <a:schemeClr val="accent2">
                  <a:lumMod val="40000"/>
                  <a:lumOff val="60000"/>
                  <a:shade val="30000"/>
                  <a:satMod val="115000"/>
                </a:schemeClr>
              </a:gs>
              <a:gs pos="50000">
                <a:schemeClr val="accent2">
                  <a:lumMod val="40000"/>
                  <a:lumOff val="60000"/>
                  <a:shade val="67500"/>
                  <a:satMod val="115000"/>
                </a:schemeClr>
              </a:gs>
              <a:gs pos="100000">
                <a:schemeClr val="accent2">
                  <a:lumMod val="40000"/>
                  <a:lumOff val="60000"/>
                  <a:shade val="100000"/>
                  <a:satMod val="115000"/>
                </a:schemeClr>
              </a:gs>
            </a:gsLst>
            <a:lin ang="10800000" scaled="1"/>
            <a:tileRect/>
          </a:gradFill>
        </p:grpSpPr>
        <p:sp>
          <p:nvSpPr>
            <p:cNvPr id="78" name="Snip and Round Single Corner Rectangle 77"/>
            <p:cNvSpPr/>
            <p:nvPr/>
          </p:nvSpPr>
          <p:spPr>
            <a:xfrm>
              <a:off x="5116435" y="4297103"/>
              <a:ext cx="792000" cy="972341"/>
            </a:xfrm>
            <a:prstGeom prst="snipRoundRect">
              <a:avLst/>
            </a:prstGeom>
            <a:solidFill>
              <a:schemeClr val="accent5"/>
            </a:solidFill>
            <a:ln>
              <a:solidFill>
                <a:schemeClr val="accent2">
                  <a:lumMod val="50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sz="1200" dirty="0">
                <a:solidFill>
                  <a:srgbClr val="FFFFFF"/>
                </a:solidFill>
                <a:latin typeface="Arial" pitchFamily="34" charset="0"/>
                <a:cs typeface="Arial" pitchFamily="34" charset="0"/>
              </a:endParaRPr>
            </a:p>
          </p:txBody>
        </p:sp>
        <p:sp>
          <p:nvSpPr>
            <p:cNvPr id="79" name="Rectangle 27"/>
            <p:cNvSpPr>
              <a:spLocks noChangeArrowheads="1"/>
            </p:cNvSpPr>
            <p:nvPr/>
          </p:nvSpPr>
          <p:spPr bwMode="auto">
            <a:xfrm>
              <a:off x="5059959" y="4526085"/>
              <a:ext cx="914400" cy="646558"/>
            </a:xfrm>
            <a:prstGeom prst="rect">
              <a:avLst/>
            </a:prstGeom>
            <a:noFill/>
            <a:ln w="9525">
              <a:noFill/>
              <a:miter lim="800000"/>
              <a:headEnd/>
              <a:tailEnd/>
            </a:ln>
          </p:spPr>
          <p:txBody>
            <a:bodyPr>
              <a:spAutoFit/>
            </a:bodyPr>
            <a:lstStyle/>
            <a:p>
              <a:pPr algn="ctr">
                <a:defRPr/>
              </a:pPr>
              <a:r>
                <a:rPr lang="en-US" sz="1200" b="1" dirty="0" smtClean="0">
                  <a:ea typeface="ＭＳ Ｐゴシック" charset="0"/>
                  <a:cs typeface="Arial" pitchFamily="34" charset="0"/>
                </a:rPr>
                <a:t>NPCA</a:t>
              </a:r>
            </a:p>
            <a:p>
              <a:pPr algn="ctr">
                <a:defRPr/>
              </a:pPr>
              <a:r>
                <a:rPr lang="en-US" sz="1200" b="1" dirty="0">
                  <a:ea typeface="ＭＳ Ｐゴシック" charset="0"/>
                  <a:cs typeface="Arial" pitchFamily="34" charset="0"/>
                </a:rPr>
                <a:t>(</a:t>
              </a:r>
              <a:r>
                <a:rPr lang="en-US" sz="1200" b="1" dirty="0" smtClean="0">
                  <a:ea typeface="ＭＳ Ｐゴシック" charset="0"/>
                  <a:cs typeface="Arial" pitchFamily="34" charset="0"/>
                </a:rPr>
                <a:t>Prostate audit)</a:t>
              </a:r>
              <a:endParaRPr lang="en-US" sz="1200" b="1" dirty="0">
                <a:ea typeface="ＭＳ Ｐゴシック" charset="0"/>
                <a:cs typeface="Arial" pitchFamily="34" charset="0"/>
              </a:endParaRPr>
            </a:p>
          </p:txBody>
        </p:sp>
      </p:grpSp>
      <p:sp>
        <p:nvSpPr>
          <p:cNvPr id="145" name="Up Arrow 144"/>
          <p:cNvSpPr/>
          <p:nvPr/>
        </p:nvSpPr>
        <p:spPr>
          <a:xfrm>
            <a:off x="4017257" y="828000"/>
            <a:ext cx="360000" cy="540000"/>
          </a:xfrm>
          <a:prstGeom prst="up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 name="Up Arrow 145"/>
          <p:cNvSpPr/>
          <p:nvPr/>
        </p:nvSpPr>
        <p:spPr>
          <a:xfrm>
            <a:off x="4910974" y="828000"/>
            <a:ext cx="360000" cy="540000"/>
          </a:xfrm>
          <a:prstGeom prst="upArrow">
            <a:avLst/>
          </a:prstGeom>
          <a:solidFill>
            <a:schemeClr val="bg2">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7" name="Up Arrow 146"/>
          <p:cNvSpPr/>
          <p:nvPr/>
        </p:nvSpPr>
        <p:spPr>
          <a:xfrm>
            <a:off x="5873548" y="828000"/>
            <a:ext cx="360000" cy="540000"/>
          </a:xfrm>
          <a:prstGeom prst="up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6" name="Group 160"/>
          <p:cNvGrpSpPr>
            <a:grpSpLocks/>
          </p:cNvGrpSpPr>
          <p:nvPr/>
        </p:nvGrpSpPr>
        <p:grpSpPr bwMode="auto">
          <a:xfrm>
            <a:off x="2819668" y="1259997"/>
            <a:ext cx="914400" cy="972000"/>
            <a:chOff x="4913245" y="4297104"/>
            <a:chExt cx="914400" cy="972342"/>
          </a:xfrm>
          <a:gradFill flip="none" rotWithShape="1">
            <a:gsLst>
              <a:gs pos="0">
                <a:schemeClr val="accent2">
                  <a:lumMod val="40000"/>
                  <a:lumOff val="60000"/>
                  <a:shade val="30000"/>
                  <a:satMod val="115000"/>
                </a:schemeClr>
              </a:gs>
              <a:gs pos="50000">
                <a:schemeClr val="accent2">
                  <a:lumMod val="40000"/>
                  <a:lumOff val="60000"/>
                  <a:shade val="67500"/>
                  <a:satMod val="115000"/>
                </a:schemeClr>
              </a:gs>
              <a:gs pos="100000">
                <a:schemeClr val="accent2">
                  <a:lumMod val="40000"/>
                  <a:lumOff val="60000"/>
                  <a:shade val="100000"/>
                  <a:satMod val="115000"/>
                </a:schemeClr>
              </a:gs>
            </a:gsLst>
            <a:lin ang="10800000" scaled="1"/>
            <a:tileRect/>
          </a:gradFill>
        </p:grpSpPr>
        <p:sp>
          <p:nvSpPr>
            <p:cNvPr id="107" name="Snip and Round Single Corner Rectangle 106"/>
            <p:cNvSpPr/>
            <p:nvPr/>
          </p:nvSpPr>
          <p:spPr>
            <a:xfrm>
              <a:off x="4913245" y="4297104"/>
              <a:ext cx="792000" cy="972342"/>
            </a:xfrm>
            <a:prstGeom prst="snipRoundRect">
              <a:avLst/>
            </a:prstGeom>
            <a:solidFill>
              <a:schemeClr val="accent5"/>
            </a:solidFill>
            <a:ln>
              <a:solidFill>
                <a:schemeClr val="accent2">
                  <a:lumMod val="50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sz="1200" dirty="0">
                <a:solidFill>
                  <a:srgbClr val="FFFFFF"/>
                </a:solidFill>
                <a:latin typeface="Arial" pitchFamily="34" charset="0"/>
                <a:cs typeface="Arial" pitchFamily="34" charset="0"/>
              </a:endParaRPr>
            </a:p>
          </p:txBody>
        </p:sp>
        <p:sp>
          <p:nvSpPr>
            <p:cNvPr id="108" name="Rectangle 27"/>
            <p:cNvSpPr>
              <a:spLocks noChangeArrowheads="1"/>
            </p:cNvSpPr>
            <p:nvPr/>
          </p:nvSpPr>
          <p:spPr bwMode="auto">
            <a:xfrm>
              <a:off x="4913245" y="4588424"/>
              <a:ext cx="914400" cy="461827"/>
            </a:xfrm>
            <a:prstGeom prst="rect">
              <a:avLst/>
            </a:prstGeom>
            <a:noFill/>
            <a:ln w="9525">
              <a:noFill/>
              <a:miter lim="800000"/>
              <a:headEnd/>
              <a:tailEnd/>
            </a:ln>
          </p:spPr>
          <p:txBody>
            <a:bodyPr>
              <a:spAutoFit/>
            </a:bodyPr>
            <a:lstStyle/>
            <a:p>
              <a:pPr algn="ctr">
                <a:defRPr/>
              </a:pPr>
              <a:r>
                <a:rPr lang="en-US" sz="1200" b="1" dirty="0" smtClean="0">
                  <a:ea typeface="ＭＳ Ｐゴシック" charset="0"/>
                  <a:cs typeface="Arial" pitchFamily="34" charset="0"/>
                </a:rPr>
                <a:t>COSD</a:t>
              </a:r>
            </a:p>
            <a:p>
              <a:pPr algn="ctr">
                <a:defRPr/>
              </a:pPr>
              <a:r>
                <a:rPr lang="en-US" sz="1200" b="1" dirty="0" smtClean="0">
                  <a:ea typeface="ＭＳ Ｐゴシック" charset="0"/>
                  <a:cs typeface="Arial" pitchFamily="34" charset="0"/>
                </a:rPr>
                <a:t>(Path)</a:t>
              </a:r>
              <a:endParaRPr lang="en-US" sz="1200" b="1" dirty="0">
                <a:ea typeface="ＭＳ Ｐゴシック" charset="0"/>
                <a:cs typeface="Arial" pitchFamily="34" charset="0"/>
              </a:endParaRPr>
            </a:p>
          </p:txBody>
        </p:sp>
      </p:grpSp>
      <p:sp>
        <p:nvSpPr>
          <p:cNvPr id="137" name="Up Arrow 136"/>
          <p:cNvSpPr/>
          <p:nvPr/>
        </p:nvSpPr>
        <p:spPr>
          <a:xfrm>
            <a:off x="3057260" y="2123999"/>
            <a:ext cx="396000" cy="647999"/>
          </a:xfrm>
          <a:prstGeom prst="up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9" name="Up Arrow 158"/>
          <p:cNvSpPr/>
          <p:nvPr/>
        </p:nvSpPr>
        <p:spPr>
          <a:xfrm>
            <a:off x="3081329" y="828000"/>
            <a:ext cx="360000" cy="540000"/>
          </a:xfrm>
          <a:prstGeom prst="up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Up Arrow 159"/>
          <p:cNvSpPr/>
          <p:nvPr/>
        </p:nvSpPr>
        <p:spPr>
          <a:xfrm>
            <a:off x="6819166" y="828000"/>
            <a:ext cx="360000" cy="540000"/>
          </a:xfrm>
          <a:prstGeom prst="up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1" name="Up Arrow 160"/>
          <p:cNvSpPr/>
          <p:nvPr/>
        </p:nvSpPr>
        <p:spPr>
          <a:xfrm>
            <a:off x="7915725" y="807810"/>
            <a:ext cx="360000" cy="540000"/>
          </a:xfrm>
          <a:prstGeom prst="up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Up-Down Arrow 9"/>
          <p:cNvSpPr/>
          <p:nvPr/>
        </p:nvSpPr>
        <p:spPr>
          <a:xfrm>
            <a:off x="1984940" y="2012884"/>
            <a:ext cx="358137" cy="795114"/>
          </a:xfrm>
          <a:prstGeom prst="upDownArrow">
            <a:avLst/>
          </a:prstGeom>
          <a:solidFill>
            <a:schemeClr val="bg2">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 name="Up Arrow 142"/>
          <p:cNvSpPr/>
          <p:nvPr/>
        </p:nvSpPr>
        <p:spPr>
          <a:xfrm>
            <a:off x="7915725" y="2195998"/>
            <a:ext cx="396000" cy="612000"/>
          </a:xfrm>
          <a:prstGeom prst="up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4" name="Up Arrow 143"/>
          <p:cNvSpPr/>
          <p:nvPr/>
        </p:nvSpPr>
        <p:spPr>
          <a:xfrm>
            <a:off x="6771013" y="2195999"/>
            <a:ext cx="396000" cy="576000"/>
          </a:xfrm>
          <a:prstGeom prst="up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 name="Up Arrow 137"/>
          <p:cNvSpPr/>
          <p:nvPr/>
        </p:nvSpPr>
        <p:spPr>
          <a:xfrm>
            <a:off x="5757731" y="2195999"/>
            <a:ext cx="396000" cy="576000"/>
          </a:xfrm>
          <a:prstGeom prst="up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 name="Up Arrow 139"/>
          <p:cNvSpPr/>
          <p:nvPr/>
        </p:nvSpPr>
        <p:spPr>
          <a:xfrm>
            <a:off x="4920580" y="2182999"/>
            <a:ext cx="396000" cy="576000"/>
          </a:xfrm>
          <a:prstGeom prst="upArrow">
            <a:avLst/>
          </a:prstGeom>
          <a:solidFill>
            <a:schemeClr val="bg2">
              <a:alpha val="3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 name="Up Arrow 141"/>
          <p:cNvSpPr/>
          <p:nvPr/>
        </p:nvSpPr>
        <p:spPr>
          <a:xfrm>
            <a:off x="4015814" y="2213998"/>
            <a:ext cx="396000" cy="594000"/>
          </a:xfrm>
          <a:prstGeom prst="up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Down Arrow 201"/>
          <p:cNvSpPr/>
          <p:nvPr/>
        </p:nvSpPr>
        <p:spPr>
          <a:xfrm>
            <a:off x="4931290" y="3654538"/>
            <a:ext cx="263330" cy="646979"/>
          </a:xfrm>
          <a:prstGeom prst="downArrow">
            <a:avLst/>
          </a:prstGeom>
          <a:solidFill>
            <a:schemeClr val="accent1">
              <a:lumMod val="7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107" charset="-128"/>
            </a:endParaRPr>
          </a:p>
        </p:txBody>
      </p:sp>
      <p:sp>
        <p:nvSpPr>
          <p:cNvPr id="203" name="Down Arrow 202"/>
          <p:cNvSpPr/>
          <p:nvPr/>
        </p:nvSpPr>
        <p:spPr>
          <a:xfrm>
            <a:off x="5841629" y="3501008"/>
            <a:ext cx="288638" cy="829775"/>
          </a:xfrm>
          <a:prstGeom prst="downArrow">
            <a:avLst/>
          </a:prstGeom>
          <a:solidFill>
            <a:schemeClr val="accent1">
              <a:lumMod val="7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107" charset="-128"/>
            </a:endParaRPr>
          </a:p>
        </p:txBody>
      </p:sp>
      <p:sp>
        <p:nvSpPr>
          <p:cNvPr id="204" name="Down Arrow 203"/>
          <p:cNvSpPr/>
          <p:nvPr/>
        </p:nvSpPr>
        <p:spPr>
          <a:xfrm>
            <a:off x="2009603" y="3742161"/>
            <a:ext cx="288638" cy="646979"/>
          </a:xfrm>
          <a:prstGeom prst="downArrow">
            <a:avLst/>
          </a:prstGeom>
          <a:solidFill>
            <a:schemeClr val="accent1">
              <a:lumMod val="7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107" charset="-128"/>
            </a:endParaRPr>
          </a:p>
        </p:txBody>
      </p:sp>
      <p:sp>
        <p:nvSpPr>
          <p:cNvPr id="205" name="Down Arrow 204"/>
          <p:cNvSpPr/>
          <p:nvPr/>
        </p:nvSpPr>
        <p:spPr>
          <a:xfrm>
            <a:off x="1976671" y="5220000"/>
            <a:ext cx="360000" cy="540000"/>
          </a:xfrm>
          <a:prstGeom prst="downArrow">
            <a:avLst/>
          </a:prstGeom>
          <a:solidFill>
            <a:schemeClr val="accent1">
              <a:lumMod val="7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107" charset="-128"/>
            </a:endParaRPr>
          </a:p>
        </p:txBody>
      </p:sp>
      <p:sp>
        <p:nvSpPr>
          <p:cNvPr id="206" name="Down Arrow 205"/>
          <p:cNvSpPr/>
          <p:nvPr/>
        </p:nvSpPr>
        <p:spPr>
          <a:xfrm>
            <a:off x="4895609" y="5134347"/>
            <a:ext cx="360000" cy="540000"/>
          </a:xfrm>
          <a:prstGeom prst="downArrow">
            <a:avLst/>
          </a:prstGeom>
          <a:solidFill>
            <a:schemeClr val="accent1">
              <a:lumMod val="7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107" charset="-128"/>
            </a:endParaRPr>
          </a:p>
        </p:txBody>
      </p:sp>
      <p:sp>
        <p:nvSpPr>
          <p:cNvPr id="207" name="Down Arrow 206"/>
          <p:cNvSpPr/>
          <p:nvPr/>
        </p:nvSpPr>
        <p:spPr>
          <a:xfrm>
            <a:off x="5789608" y="5134347"/>
            <a:ext cx="360000" cy="540000"/>
          </a:xfrm>
          <a:prstGeom prst="downArrow">
            <a:avLst/>
          </a:prstGeom>
          <a:solidFill>
            <a:schemeClr val="accent1">
              <a:lumMod val="7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107" charset="-128"/>
            </a:endParaRPr>
          </a:p>
        </p:txBody>
      </p:sp>
      <p:sp>
        <p:nvSpPr>
          <p:cNvPr id="6" name="Flowchart: Magnetic Disk 5"/>
          <p:cNvSpPr/>
          <p:nvPr/>
        </p:nvSpPr>
        <p:spPr>
          <a:xfrm>
            <a:off x="503792" y="2772000"/>
            <a:ext cx="1040351" cy="950193"/>
          </a:xfrm>
          <a:prstGeom prst="flowChartMagneticDisk">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solidFill>
                  <a:schemeClr val="tx1"/>
                </a:solidFill>
              </a:rPr>
              <a:t>PAS</a:t>
            </a:r>
            <a:endParaRPr lang="en-GB" sz="1200" b="1" dirty="0">
              <a:solidFill>
                <a:schemeClr val="tx1"/>
              </a:solidFill>
            </a:endParaRPr>
          </a:p>
        </p:txBody>
      </p:sp>
      <p:sp>
        <p:nvSpPr>
          <p:cNvPr id="93" name="Flowchart: Magnetic Disk 92"/>
          <p:cNvSpPr/>
          <p:nvPr/>
        </p:nvSpPr>
        <p:spPr>
          <a:xfrm>
            <a:off x="1649976" y="2772000"/>
            <a:ext cx="1040351" cy="950193"/>
          </a:xfrm>
          <a:prstGeom prst="flowChartMagneticDisk">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solidFill>
                  <a:schemeClr val="tx1"/>
                </a:solidFill>
              </a:rPr>
              <a:t>RIS</a:t>
            </a:r>
          </a:p>
          <a:p>
            <a:pPr algn="ctr"/>
            <a:r>
              <a:rPr lang="en-GB" sz="1200" b="1" dirty="0" smtClean="0">
                <a:solidFill>
                  <a:schemeClr val="tx1"/>
                </a:solidFill>
              </a:rPr>
              <a:t>(imaging)</a:t>
            </a:r>
            <a:endParaRPr lang="en-GB" sz="1200" b="1" dirty="0">
              <a:solidFill>
                <a:schemeClr val="tx1"/>
              </a:solidFill>
            </a:endParaRPr>
          </a:p>
        </p:txBody>
      </p:sp>
      <p:sp>
        <p:nvSpPr>
          <p:cNvPr id="94" name="Flowchart: Magnetic Disk 93"/>
          <p:cNvSpPr/>
          <p:nvPr/>
        </p:nvSpPr>
        <p:spPr>
          <a:xfrm>
            <a:off x="2770340" y="2772000"/>
            <a:ext cx="1040351" cy="950193"/>
          </a:xfrm>
          <a:prstGeom prst="flowChartMagneticDisk">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solidFill>
                  <a:schemeClr val="tx1"/>
                </a:solidFill>
              </a:rPr>
              <a:t>LIMS</a:t>
            </a:r>
          </a:p>
          <a:p>
            <a:pPr algn="ctr"/>
            <a:r>
              <a:rPr lang="en-GB" sz="1200" b="1" dirty="0" smtClean="0">
                <a:solidFill>
                  <a:schemeClr val="tx1"/>
                </a:solidFill>
              </a:rPr>
              <a:t>(pathology)</a:t>
            </a:r>
            <a:endParaRPr lang="en-GB" sz="1200" b="1" dirty="0">
              <a:solidFill>
                <a:schemeClr val="tx1"/>
              </a:solidFill>
            </a:endParaRPr>
          </a:p>
        </p:txBody>
      </p:sp>
      <p:sp>
        <p:nvSpPr>
          <p:cNvPr id="95" name="Flowchart: Magnetic Disk 94"/>
          <p:cNvSpPr/>
          <p:nvPr/>
        </p:nvSpPr>
        <p:spPr>
          <a:xfrm>
            <a:off x="3973282" y="2772000"/>
            <a:ext cx="2284523" cy="931065"/>
          </a:xfrm>
          <a:prstGeom prst="flowChartMagneticDisk">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solidFill>
                  <a:schemeClr val="tx1"/>
                </a:solidFill>
              </a:rPr>
              <a:t>CANCER MANAGEMENT</a:t>
            </a:r>
          </a:p>
          <a:p>
            <a:pPr algn="ctr"/>
            <a:r>
              <a:rPr lang="en-GB" sz="1200" b="1" dirty="0" smtClean="0">
                <a:solidFill>
                  <a:schemeClr val="tx1"/>
                </a:solidFill>
              </a:rPr>
              <a:t>(MDT)</a:t>
            </a:r>
            <a:endParaRPr lang="en-GB" sz="1200" b="1" dirty="0">
              <a:solidFill>
                <a:schemeClr val="tx1"/>
              </a:solidFill>
            </a:endParaRPr>
          </a:p>
        </p:txBody>
      </p:sp>
      <p:sp>
        <p:nvSpPr>
          <p:cNvPr id="98" name="Flowchart: Magnetic Disk 97"/>
          <p:cNvSpPr/>
          <p:nvPr/>
        </p:nvSpPr>
        <p:spPr>
          <a:xfrm>
            <a:off x="6448837" y="2772000"/>
            <a:ext cx="1040351" cy="950193"/>
          </a:xfrm>
          <a:prstGeom prst="flowChartMagneticDisk">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solidFill>
                  <a:schemeClr val="tx1"/>
                </a:solidFill>
              </a:rPr>
              <a:t>E-</a:t>
            </a:r>
          </a:p>
          <a:p>
            <a:pPr algn="ctr"/>
            <a:r>
              <a:rPr lang="en-GB" sz="1200" b="1" dirty="0" smtClean="0">
                <a:solidFill>
                  <a:schemeClr val="tx1"/>
                </a:solidFill>
              </a:rPr>
              <a:t>prescribing</a:t>
            </a:r>
            <a:endParaRPr lang="en-GB" sz="1200" b="1" dirty="0">
              <a:solidFill>
                <a:schemeClr val="tx1"/>
              </a:solidFill>
            </a:endParaRPr>
          </a:p>
        </p:txBody>
      </p:sp>
      <p:sp>
        <p:nvSpPr>
          <p:cNvPr id="102" name="Flowchart: Magnetic Disk 101"/>
          <p:cNvSpPr/>
          <p:nvPr/>
        </p:nvSpPr>
        <p:spPr>
          <a:xfrm>
            <a:off x="7684572" y="2762435"/>
            <a:ext cx="1040351" cy="950193"/>
          </a:xfrm>
          <a:prstGeom prst="flowChartMagneticDisk">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dirty="0" smtClean="0">
                <a:solidFill>
                  <a:schemeClr val="tx1"/>
                </a:solidFill>
              </a:rPr>
              <a:t>Radiotherapy</a:t>
            </a:r>
            <a:endParaRPr lang="en-GB" sz="1050" b="1" dirty="0">
              <a:solidFill>
                <a:schemeClr val="tx1"/>
              </a:solidFill>
            </a:endParaRPr>
          </a:p>
        </p:txBody>
      </p:sp>
      <p:grpSp>
        <p:nvGrpSpPr>
          <p:cNvPr id="80" name="Group 160"/>
          <p:cNvGrpSpPr>
            <a:grpSpLocks/>
          </p:cNvGrpSpPr>
          <p:nvPr/>
        </p:nvGrpSpPr>
        <p:grpSpPr bwMode="auto">
          <a:xfrm>
            <a:off x="3640737" y="4191565"/>
            <a:ext cx="1039276" cy="972000"/>
            <a:chOff x="4938959" y="4297104"/>
            <a:chExt cx="914400" cy="788826"/>
          </a:xfrm>
          <a:gradFill flip="none" rotWithShape="1">
            <a:gsLst>
              <a:gs pos="0">
                <a:schemeClr val="accent2">
                  <a:lumMod val="40000"/>
                  <a:lumOff val="60000"/>
                  <a:shade val="30000"/>
                  <a:satMod val="115000"/>
                </a:schemeClr>
              </a:gs>
              <a:gs pos="50000">
                <a:schemeClr val="accent2">
                  <a:lumMod val="40000"/>
                  <a:lumOff val="60000"/>
                  <a:shade val="67500"/>
                  <a:satMod val="115000"/>
                </a:schemeClr>
              </a:gs>
              <a:gs pos="100000">
                <a:schemeClr val="accent2">
                  <a:lumMod val="40000"/>
                  <a:lumOff val="60000"/>
                  <a:shade val="100000"/>
                  <a:satMod val="115000"/>
                </a:schemeClr>
              </a:gs>
            </a:gsLst>
            <a:lin ang="10800000" scaled="1"/>
            <a:tileRect/>
          </a:gradFill>
        </p:grpSpPr>
        <p:sp>
          <p:nvSpPr>
            <p:cNvPr id="86" name="Snip and Round Single Corner Rectangle 85"/>
            <p:cNvSpPr/>
            <p:nvPr/>
          </p:nvSpPr>
          <p:spPr>
            <a:xfrm>
              <a:off x="5030788" y="4297104"/>
              <a:ext cx="696836" cy="788826"/>
            </a:xfrm>
            <a:prstGeom prst="snipRoundRect">
              <a:avLst/>
            </a:prstGeom>
            <a:solidFill>
              <a:schemeClr val="accent5"/>
            </a:solidFill>
            <a:ln>
              <a:solidFill>
                <a:schemeClr val="accent2">
                  <a:lumMod val="50000"/>
                </a:schemeClr>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200" dirty="0" smtClean="0">
                  <a:solidFill>
                    <a:srgbClr val="FFFFFF"/>
                  </a:solidFill>
                  <a:latin typeface="Arial" pitchFamily="34" charset="0"/>
                  <a:cs typeface="Arial" pitchFamily="34" charset="0"/>
                </a:rPr>
                <a:t>.</a:t>
              </a:r>
              <a:endParaRPr lang="en-US" sz="1200" dirty="0">
                <a:solidFill>
                  <a:srgbClr val="FFFFFF"/>
                </a:solidFill>
                <a:latin typeface="Arial" pitchFamily="34" charset="0"/>
                <a:cs typeface="Arial" pitchFamily="34" charset="0"/>
              </a:endParaRPr>
            </a:p>
          </p:txBody>
        </p:sp>
        <p:sp>
          <p:nvSpPr>
            <p:cNvPr id="87" name="Rectangle 27"/>
            <p:cNvSpPr>
              <a:spLocks noChangeArrowheads="1"/>
            </p:cNvSpPr>
            <p:nvPr/>
          </p:nvSpPr>
          <p:spPr bwMode="auto">
            <a:xfrm>
              <a:off x="4938959" y="4691942"/>
              <a:ext cx="914400" cy="224798"/>
            </a:xfrm>
            <a:prstGeom prst="rect">
              <a:avLst/>
            </a:prstGeom>
            <a:noFill/>
            <a:ln w="9525">
              <a:noFill/>
              <a:miter lim="800000"/>
              <a:headEnd/>
              <a:tailEnd/>
            </a:ln>
          </p:spPr>
          <p:txBody>
            <a:bodyPr>
              <a:spAutoFit/>
            </a:bodyPr>
            <a:lstStyle/>
            <a:p>
              <a:pPr algn="ctr">
                <a:defRPr/>
              </a:pPr>
              <a:r>
                <a:rPr lang="en-US" sz="1200" b="1" dirty="0" smtClean="0">
                  <a:ea typeface="ＭＳ Ｐゴシック" charset="0"/>
                  <a:cs typeface="Arial" pitchFamily="34" charset="0"/>
                </a:rPr>
                <a:t>CWT</a:t>
              </a:r>
              <a:endParaRPr lang="en-US" sz="1200" b="1" dirty="0">
                <a:ea typeface="ＭＳ Ｐゴシック" charset="0"/>
                <a:cs typeface="Arial" pitchFamily="34" charset="0"/>
              </a:endParaRPr>
            </a:p>
          </p:txBody>
        </p:sp>
      </p:grpSp>
      <p:sp>
        <p:nvSpPr>
          <p:cNvPr id="88" name="Down Arrow 87"/>
          <p:cNvSpPr/>
          <p:nvPr/>
        </p:nvSpPr>
        <p:spPr>
          <a:xfrm>
            <a:off x="3999400" y="3501008"/>
            <a:ext cx="245180" cy="893391"/>
          </a:xfrm>
          <a:prstGeom prst="downArrow">
            <a:avLst/>
          </a:prstGeom>
          <a:solidFill>
            <a:schemeClr val="accent1">
              <a:lumMod val="7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107" charset="-128"/>
            </a:endParaRPr>
          </a:p>
        </p:txBody>
      </p:sp>
      <p:sp>
        <p:nvSpPr>
          <p:cNvPr id="90" name="Down Arrow 89"/>
          <p:cNvSpPr/>
          <p:nvPr/>
        </p:nvSpPr>
        <p:spPr>
          <a:xfrm>
            <a:off x="3884580" y="5197963"/>
            <a:ext cx="360000" cy="540000"/>
          </a:xfrm>
          <a:prstGeom prst="downArrow">
            <a:avLst/>
          </a:prstGeom>
          <a:solidFill>
            <a:schemeClr val="accent1">
              <a:lumMod val="7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107" charset="-128"/>
            </a:endParaRPr>
          </a:p>
        </p:txBody>
      </p:sp>
    </p:spTree>
    <p:extLst>
      <p:ext uri="{BB962C8B-B14F-4D97-AF65-F5344CB8AC3E}">
        <p14:creationId xmlns:p14="http://schemas.microsoft.com/office/powerpoint/2010/main" val="28578376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fade">
                                      <p:cBhvr>
                                        <p:cTn id="7" dur="500"/>
                                        <p:tgtEl>
                                          <p:spTgt spid="12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500"/>
                                  </p:stCondLst>
                                  <p:childTnLst>
                                    <p:set>
                                      <p:cBhvr>
                                        <p:cTn id="14" dur="1" fill="hold">
                                          <p:stCondLst>
                                            <p:cond delay="0"/>
                                          </p:stCondLst>
                                        </p:cTn>
                                        <p:tgtEl>
                                          <p:spTgt spid="130"/>
                                        </p:tgtEl>
                                        <p:attrNameLst>
                                          <p:attrName>style.visibility</p:attrName>
                                        </p:attrNameLst>
                                      </p:cBhvr>
                                      <p:to>
                                        <p:strVal val="visible"/>
                                      </p:to>
                                    </p:set>
                                    <p:animEffect transition="in" filter="fade">
                                      <p:cBhvr>
                                        <p:cTn id="15" dur="500"/>
                                        <p:tgtEl>
                                          <p:spTgt spid="130"/>
                                        </p:tgtEl>
                                      </p:cBhvr>
                                    </p:animEffect>
                                  </p:childTnLst>
                                </p:cTn>
                              </p:par>
                            </p:childTnLst>
                          </p:cTn>
                        </p:par>
                        <p:par>
                          <p:cTn id="16" fill="hold">
                            <p:stCondLst>
                              <p:cond delay="2000"/>
                            </p:stCondLst>
                            <p:childTnLst>
                              <p:par>
                                <p:cTn id="17" presetID="10" presetClass="entr" presetSubtype="0" fill="hold" grpId="0" nodeType="afterEffect">
                                  <p:stCondLst>
                                    <p:cond delay="500"/>
                                  </p:stCondLst>
                                  <p:childTnLst>
                                    <p:set>
                                      <p:cBhvr>
                                        <p:cTn id="18" dur="1" fill="hold">
                                          <p:stCondLst>
                                            <p:cond delay="0"/>
                                          </p:stCondLst>
                                        </p:cTn>
                                        <p:tgtEl>
                                          <p:spTgt spid="133"/>
                                        </p:tgtEl>
                                        <p:attrNameLst>
                                          <p:attrName>style.visibility</p:attrName>
                                        </p:attrNameLst>
                                      </p:cBhvr>
                                      <p:to>
                                        <p:strVal val="visible"/>
                                      </p:to>
                                    </p:set>
                                    <p:animEffect transition="in" filter="fade">
                                      <p:cBhvr>
                                        <p:cTn id="19" dur="500"/>
                                        <p:tgtEl>
                                          <p:spTgt spid="13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91"/>
                                        </p:tgtEl>
                                        <p:attrNameLst>
                                          <p:attrName>style.visibility</p:attrName>
                                        </p:attrNameLst>
                                      </p:cBhvr>
                                      <p:to>
                                        <p:strVal val="visible"/>
                                      </p:to>
                                    </p:set>
                                    <p:animEffect transition="in" filter="fade">
                                      <p:cBhvr>
                                        <p:cTn id="29" dur="500"/>
                                        <p:tgtEl>
                                          <p:spTgt spid="191"/>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172"/>
                                        </p:tgtEl>
                                        <p:attrNameLst>
                                          <p:attrName>style.visibility</p:attrName>
                                        </p:attrNameLst>
                                      </p:cBhvr>
                                      <p:to>
                                        <p:strVal val="visible"/>
                                      </p:to>
                                    </p:set>
                                    <p:animEffect transition="in" filter="fade">
                                      <p:cBhvr>
                                        <p:cTn id="33" dur="500"/>
                                        <p:tgtEl>
                                          <p:spTgt spid="172"/>
                                        </p:tgtEl>
                                      </p:cBhvr>
                                    </p:animEffect>
                                  </p:childTnLst>
                                </p:cTn>
                              </p:par>
                            </p:childTnLst>
                          </p:cTn>
                        </p:par>
                        <p:par>
                          <p:cTn id="34" fill="hold">
                            <p:stCondLst>
                              <p:cond delay="1000"/>
                            </p:stCondLst>
                            <p:childTnLst>
                              <p:par>
                                <p:cTn id="35" presetID="10" presetClass="entr" presetSubtype="0"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Effect transition="in" filter="fade">
                                      <p:cBhvr>
                                        <p:cTn id="37" dur="500"/>
                                        <p:tgtEl>
                                          <p:spTgt spid="9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par>
                          <p:cTn id="43" fill="hold">
                            <p:stCondLst>
                              <p:cond delay="500"/>
                            </p:stCondLst>
                            <p:childTnLst>
                              <p:par>
                                <p:cTn id="44" presetID="10" presetClass="entr" presetSubtype="0" fill="hold" nodeType="afterEffect">
                                  <p:stCondLst>
                                    <p:cond delay="0"/>
                                  </p:stCondLst>
                                  <p:childTnLst>
                                    <p:set>
                                      <p:cBhvr>
                                        <p:cTn id="45" dur="1" fill="hold">
                                          <p:stCondLst>
                                            <p:cond delay="0"/>
                                          </p:stCondLst>
                                        </p:cTn>
                                        <p:tgtEl>
                                          <p:spTgt spid="99"/>
                                        </p:tgtEl>
                                        <p:attrNameLst>
                                          <p:attrName>style.visibility</p:attrName>
                                        </p:attrNameLst>
                                      </p:cBhvr>
                                      <p:to>
                                        <p:strVal val="visible"/>
                                      </p:to>
                                    </p:set>
                                    <p:animEffect transition="in" filter="fade">
                                      <p:cBhvr>
                                        <p:cTn id="46" dur="500"/>
                                        <p:tgtEl>
                                          <p:spTgt spid="99"/>
                                        </p:tgtEl>
                                      </p:cBhvr>
                                    </p:animEffect>
                                  </p:childTnLst>
                                </p:cTn>
                              </p:par>
                            </p:childTnLst>
                          </p:cTn>
                        </p:par>
                        <p:par>
                          <p:cTn id="47" fill="hold">
                            <p:stCondLst>
                              <p:cond delay="1000"/>
                            </p:stCondLst>
                            <p:childTnLst>
                              <p:par>
                                <p:cTn id="48" presetID="10" presetClass="entr" presetSubtype="0" fill="hold" grpId="0" nodeType="afterEffect">
                                  <p:stCondLst>
                                    <p:cond delay="0"/>
                                  </p:stCondLst>
                                  <p:childTnLst>
                                    <p:set>
                                      <p:cBhvr>
                                        <p:cTn id="49" dur="1" fill="hold">
                                          <p:stCondLst>
                                            <p:cond delay="0"/>
                                          </p:stCondLst>
                                        </p:cTn>
                                        <p:tgtEl>
                                          <p:spTgt spid="110"/>
                                        </p:tgtEl>
                                        <p:attrNameLst>
                                          <p:attrName>style.visibility</p:attrName>
                                        </p:attrNameLst>
                                      </p:cBhvr>
                                      <p:to>
                                        <p:strVal val="visible"/>
                                      </p:to>
                                    </p:set>
                                    <p:animEffect transition="in" filter="fade">
                                      <p:cBhvr>
                                        <p:cTn id="50" dur="500"/>
                                        <p:tgtEl>
                                          <p:spTgt spid="110"/>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fade">
                                      <p:cBhvr>
                                        <p:cTn id="55" dur="500"/>
                                        <p:tgtEl>
                                          <p:spTgt spid="93"/>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04"/>
                                        </p:tgtEl>
                                        <p:attrNameLst>
                                          <p:attrName>style.visibility</p:attrName>
                                        </p:attrNameLst>
                                      </p:cBhvr>
                                      <p:to>
                                        <p:strVal val="visible"/>
                                      </p:to>
                                    </p:set>
                                    <p:animEffect transition="in" filter="fade">
                                      <p:cBhvr>
                                        <p:cTn id="60" dur="500"/>
                                        <p:tgtEl>
                                          <p:spTgt spid="204"/>
                                        </p:tgtEl>
                                      </p:cBhvr>
                                    </p:animEffect>
                                  </p:childTnLst>
                                </p:cTn>
                              </p:par>
                            </p:childTnLst>
                          </p:cTn>
                        </p:par>
                        <p:par>
                          <p:cTn id="61" fill="hold">
                            <p:stCondLst>
                              <p:cond delay="500"/>
                            </p:stCondLst>
                            <p:childTnLst>
                              <p:par>
                                <p:cTn id="62" presetID="10" presetClass="entr" presetSubtype="0" fill="hold" nodeType="afterEffect">
                                  <p:stCondLst>
                                    <p:cond delay="0"/>
                                  </p:stCondLst>
                                  <p:childTnLst>
                                    <p:set>
                                      <p:cBhvr>
                                        <p:cTn id="63" dur="1" fill="hold">
                                          <p:stCondLst>
                                            <p:cond delay="0"/>
                                          </p:stCondLst>
                                        </p:cTn>
                                        <p:tgtEl>
                                          <p:spTgt spid="156"/>
                                        </p:tgtEl>
                                        <p:attrNameLst>
                                          <p:attrName>style.visibility</p:attrName>
                                        </p:attrNameLst>
                                      </p:cBhvr>
                                      <p:to>
                                        <p:strVal val="visible"/>
                                      </p:to>
                                    </p:set>
                                    <p:animEffect transition="in" filter="fade">
                                      <p:cBhvr>
                                        <p:cTn id="64" dur="500"/>
                                        <p:tgtEl>
                                          <p:spTgt spid="156"/>
                                        </p:tgtEl>
                                      </p:cBhvr>
                                    </p:animEffect>
                                  </p:childTnLst>
                                </p:cTn>
                              </p:par>
                            </p:childTnLst>
                          </p:cTn>
                        </p:par>
                        <p:par>
                          <p:cTn id="65" fill="hold">
                            <p:stCondLst>
                              <p:cond delay="1000"/>
                            </p:stCondLst>
                            <p:childTnLst>
                              <p:par>
                                <p:cTn id="66" presetID="10" presetClass="entr" presetSubtype="0" fill="hold" grpId="0" nodeType="afterEffect">
                                  <p:stCondLst>
                                    <p:cond delay="0"/>
                                  </p:stCondLst>
                                  <p:childTnLst>
                                    <p:set>
                                      <p:cBhvr>
                                        <p:cTn id="67" dur="1" fill="hold">
                                          <p:stCondLst>
                                            <p:cond delay="0"/>
                                          </p:stCondLst>
                                        </p:cTn>
                                        <p:tgtEl>
                                          <p:spTgt spid="205"/>
                                        </p:tgtEl>
                                        <p:attrNameLst>
                                          <p:attrName>style.visibility</p:attrName>
                                        </p:attrNameLst>
                                      </p:cBhvr>
                                      <p:to>
                                        <p:strVal val="visible"/>
                                      </p:to>
                                    </p:set>
                                    <p:animEffect transition="in" filter="fade">
                                      <p:cBhvr>
                                        <p:cTn id="68" dur="500"/>
                                        <p:tgtEl>
                                          <p:spTgt spid="205"/>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10"/>
                                        </p:tgtEl>
                                        <p:attrNameLst>
                                          <p:attrName>style.visibility</p:attrName>
                                        </p:attrNameLst>
                                      </p:cBhvr>
                                      <p:to>
                                        <p:strVal val="visible"/>
                                      </p:to>
                                    </p:set>
                                    <p:animEffect transition="in" filter="fade">
                                      <p:cBhvr>
                                        <p:cTn id="73" dur="500"/>
                                        <p:tgtEl>
                                          <p:spTgt spid="10"/>
                                        </p:tgtEl>
                                      </p:cBhvr>
                                    </p:animEffect>
                                  </p:childTnLst>
                                </p:cTn>
                              </p:par>
                            </p:childTnLst>
                          </p:cTn>
                        </p:par>
                        <p:par>
                          <p:cTn id="74" fill="hold">
                            <p:stCondLst>
                              <p:cond delay="500"/>
                            </p:stCondLst>
                            <p:childTnLst>
                              <p:par>
                                <p:cTn id="75" presetID="10" presetClass="entr" presetSubtype="0" fill="hold" nodeType="afterEffect">
                                  <p:stCondLst>
                                    <p:cond delay="0"/>
                                  </p:stCondLst>
                                  <p:childTnLst>
                                    <p:set>
                                      <p:cBhvr>
                                        <p:cTn id="76" dur="1" fill="hold">
                                          <p:stCondLst>
                                            <p:cond delay="0"/>
                                          </p:stCondLst>
                                        </p:cTn>
                                        <p:tgtEl>
                                          <p:spTgt spid="103"/>
                                        </p:tgtEl>
                                        <p:attrNameLst>
                                          <p:attrName>style.visibility</p:attrName>
                                        </p:attrNameLst>
                                      </p:cBhvr>
                                      <p:to>
                                        <p:strVal val="visible"/>
                                      </p:to>
                                    </p:set>
                                    <p:animEffect transition="in" filter="fade">
                                      <p:cBhvr>
                                        <p:cTn id="77" dur="500"/>
                                        <p:tgtEl>
                                          <p:spTgt spid="103"/>
                                        </p:tgtEl>
                                      </p:cBhvr>
                                    </p:animEffect>
                                  </p:childTnLst>
                                </p:cTn>
                              </p:par>
                            </p:childTnLst>
                          </p:cTn>
                        </p:par>
                        <p:par>
                          <p:cTn id="78" fill="hold">
                            <p:stCondLst>
                              <p:cond delay="1000"/>
                            </p:stCondLst>
                            <p:childTnLst>
                              <p:par>
                                <p:cTn id="79" presetID="10" presetClass="entr" presetSubtype="0" fill="hold" grpId="0" nodeType="afterEffect">
                                  <p:stCondLst>
                                    <p:cond delay="0"/>
                                  </p:stCondLst>
                                  <p:childTnLst>
                                    <p:set>
                                      <p:cBhvr>
                                        <p:cTn id="80" dur="1" fill="hold">
                                          <p:stCondLst>
                                            <p:cond delay="0"/>
                                          </p:stCondLst>
                                        </p:cTn>
                                        <p:tgtEl>
                                          <p:spTgt spid="111"/>
                                        </p:tgtEl>
                                        <p:attrNameLst>
                                          <p:attrName>style.visibility</p:attrName>
                                        </p:attrNameLst>
                                      </p:cBhvr>
                                      <p:to>
                                        <p:strVal val="visible"/>
                                      </p:to>
                                    </p:set>
                                    <p:animEffect transition="in" filter="fade">
                                      <p:cBhvr>
                                        <p:cTn id="81" dur="500"/>
                                        <p:tgtEl>
                                          <p:spTgt spid="111"/>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94"/>
                                        </p:tgtEl>
                                        <p:attrNameLst>
                                          <p:attrName>style.visibility</p:attrName>
                                        </p:attrNameLst>
                                      </p:cBhvr>
                                      <p:to>
                                        <p:strVal val="visible"/>
                                      </p:to>
                                    </p:set>
                                    <p:animEffect transition="in" filter="fade">
                                      <p:cBhvr>
                                        <p:cTn id="86" dur="500"/>
                                        <p:tgtEl>
                                          <p:spTgt spid="94"/>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137"/>
                                        </p:tgtEl>
                                        <p:attrNameLst>
                                          <p:attrName>style.visibility</p:attrName>
                                        </p:attrNameLst>
                                      </p:cBhvr>
                                      <p:to>
                                        <p:strVal val="visible"/>
                                      </p:to>
                                    </p:set>
                                    <p:animEffect transition="in" filter="fade">
                                      <p:cBhvr>
                                        <p:cTn id="91" dur="500"/>
                                        <p:tgtEl>
                                          <p:spTgt spid="137"/>
                                        </p:tgtEl>
                                      </p:cBhvr>
                                    </p:animEffect>
                                  </p:childTnLst>
                                </p:cTn>
                              </p:par>
                            </p:childTnLst>
                          </p:cTn>
                        </p:par>
                        <p:par>
                          <p:cTn id="92" fill="hold">
                            <p:stCondLst>
                              <p:cond delay="500"/>
                            </p:stCondLst>
                            <p:childTnLst>
                              <p:par>
                                <p:cTn id="93" presetID="10" presetClass="entr" presetSubtype="0" fill="hold" nodeType="afterEffect">
                                  <p:stCondLst>
                                    <p:cond delay="0"/>
                                  </p:stCondLst>
                                  <p:childTnLst>
                                    <p:set>
                                      <p:cBhvr>
                                        <p:cTn id="94" dur="1" fill="hold">
                                          <p:stCondLst>
                                            <p:cond delay="0"/>
                                          </p:stCondLst>
                                        </p:cTn>
                                        <p:tgtEl>
                                          <p:spTgt spid="106"/>
                                        </p:tgtEl>
                                        <p:attrNameLst>
                                          <p:attrName>style.visibility</p:attrName>
                                        </p:attrNameLst>
                                      </p:cBhvr>
                                      <p:to>
                                        <p:strVal val="visible"/>
                                      </p:to>
                                    </p:set>
                                    <p:animEffect transition="in" filter="fade">
                                      <p:cBhvr>
                                        <p:cTn id="95" dur="500"/>
                                        <p:tgtEl>
                                          <p:spTgt spid="106"/>
                                        </p:tgtEl>
                                      </p:cBhvr>
                                    </p:animEffect>
                                  </p:childTnLst>
                                </p:cTn>
                              </p:par>
                            </p:childTnLst>
                          </p:cTn>
                        </p:par>
                        <p:par>
                          <p:cTn id="96" fill="hold">
                            <p:stCondLst>
                              <p:cond delay="1000"/>
                            </p:stCondLst>
                            <p:childTnLst>
                              <p:par>
                                <p:cTn id="97" presetID="10" presetClass="entr" presetSubtype="0" fill="hold" grpId="0" nodeType="afterEffect">
                                  <p:stCondLst>
                                    <p:cond delay="0"/>
                                  </p:stCondLst>
                                  <p:childTnLst>
                                    <p:set>
                                      <p:cBhvr>
                                        <p:cTn id="98" dur="1" fill="hold">
                                          <p:stCondLst>
                                            <p:cond delay="0"/>
                                          </p:stCondLst>
                                        </p:cTn>
                                        <p:tgtEl>
                                          <p:spTgt spid="159"/>
                                        </p:tgtEl>
                                        <p:attrNameLst>
                                          <p:attrName>style.visibility</p:attrName>
                                        </p:attrNameLst>
                                      </p:cBhvr>
                                      <p:to>
                                        <p:strVal val="visible"/>
                                      </p:to>
                                    </p:set>
                                    <p:animEffect transition="in" filter="fade">
                                      <p:cBhvr>
                                        <p:cTn id="99" dur="500"/>
                                        <p:tgtEl>
                                          <p:spTgt spid="159"/>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500"/>
                                        <p:tgtEl>
                                          <p:spTgt spid="95"/>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88"/>
                                        </p:tgtEl>
                                        <p:attrNameLst>
                                          <p:attrName>style.visibility</p:attrName>
                                        </p:attrNameLst>
                                      </p:cBhvr>
                                      <p:to>
                                        <p:strVal val="visible"/>
                                      </p:to>
                                    </p:set>
                                    <p:animEffect transition="in" filter="fade">
                                      <p:cBhvr>
                                        <p:cTn id="109" dur="500"/>
                                        <p:tgtEl>
                                          <p:spTgt spid="88"/>
                                        </p:tgtEl>
                                      </p:cBhvr>
                                    </p:animEffect>
                                  </p:childTnLst>
                                </p:cTn>
                              </p:par>
                            </p:childTnLst>
                          </p:cTn>
                        </p:par>
                        <p:par>
                          <p:cTn id="110" fill="hold">
                            <p:stCondLst>
                              <p:cond delay="500"/>
                            </p:stCondLst>
                            <p:childTnLst>
                              <p:par>
                                <p:cTn id="111" presetID="10" presetClass="entr" presetSubtype="0" fill="hold" nodeType="afterEffect">
                                  <p:stCondLst>
                                    <p:cond delay="0"/>
                                  </p:stCondLst>
                                  <p:childTnLst>
                                    <p:set>
                                      <p:cBhvr>
                                        <p:cTn id="112" dur="1" fill="hold">
                                          <p:stCondLst>
                                            <p:cond delay="0"/>
                                          </p:stCondLst>
                                        </p:cTn>
                                        <p:tgtEl>
                                          <p:spTgt spid="80"/>
                                        </p:tgtEl>
                                        <p:attrNameLst>
                                          <p:attrName>style.visibility</p:attrName>
                                        </p:attrNameLst>
                                      </p:cBhvr>
                                      <p:to>
                                        <p:strVal val="visible"/>
                                      </p:to>
                                    </p:set>
                                    <p:animEffect transition="in" filter="fade">
                                      <p:cBhvr>
                                        <p:cTn id="113" dur="500"/>
                                        <p:tgtEl>
                                          <p:spTgt spid="80"/>
                                        </p:tgtEl>
                                      </p:cBhvr>
                                    </p:animEffect>
                                  </p:childTnLst>
                                </p:cTn>
                              </p:par>
                            </p:childTnLst>
                          </p:cTn>
                        </p:par>
                        <p:par>
                          <p:cTn id="114" fill="hold">
                            <p:stCondLst>
                              <p:cond delay="1000"/>
                            </p:stCondLst>
                            <p:childTnLst>
                              <p:par>
                                <p:cTn id="115" presetID="10" presetClass="entr" presetSubtype="0" fill="hold" grpId="0" nodeType="afterEffect">
                                  <p:stCondLst>
                                    <p:cond delay="0"/>
                                  </p:stCondLst>
                                  <p:childTnLst>
                                    <p:set>
                                      <p:cBhvr>
                                        <p:cTn id="116" dur="1" fill="hold">
                                          <p:stCondLst>
                                            <p:cond delay="0"/>
                                          </p:stCondLst>
                                        </p:cTn>
                                        <p:tgtEl>
                                          <p:spTgt spid="90"/>
                                        </p:tgtEl>
                                        <p:attrNameLst>
                                          <p:attrName>style.visibility</p:attrName>
                                        </p:attrNameLst>
                                      </p:cBhvr>
                                      <p:to>
                                        <p:strVal val="visible"/>
                                      </p:to>
                                    </p:set>
                                    <p:animEffect transition="in" filter="fade">
                                      <p:cBhvr>
                                        <p:cTn id="117" dur="500"/>
                                        <p:tgtEl>
                                          <p:spTgt spid="90"/>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142"/>
                                        </p:tgtEl>
                                        <p:attrNameLst>
                                          <p:attrName>style.visibility</p:attrName>
                                        </p:attrNameLst>
                                      </p:cBhvr>
                                      <p:to>
                                        <p:strVal val="visible"/>
                                      </p:to>
                                    </p:set>
                                    <p:animEffect transition="in" filter="fade">
                                      <p:cBhvr>
                                        <p:cTn id="122" dur="500"/>
                                        <p:tgtEl>
                                          <p:spTgt spid="142"/>
                                        </p:tgtEl>
                                      </p:cBhvr>
                                    </p:animEffect>
                                  </p:childTnLst>
                                </p:cTn>
                              </p:par>
                            </p:childTnLst>
                          </p:cTn>
                        </p:par>
                        <p:par>
                          <p:cTn id="123" fill="hold">
                            <p:stCondLst>
                              <p:cond delay="500"/>
                            </p:stCondLst>
                            <p:childTnLst>
                              <p:par>
                                <p:cTn id="124" presetID="10" presetClass="entr" presetSubtype="0" fill="hold" nodeType="afterEffect">
                                  <p:stCondLst>
                                    <p:cond delay="0"/>
                                  </p:stCondLst>
                                  <p:childTnLst>
                                    <p:set>
                                      <p:cBhvr>
                                        <p:cTn id="125" dur="1" fill="hold">
                                          <p:stCondLst>
                                            <p:cond delay="0"/>
                                          </p:stCondLst>
                                        </p:cTn>
                                        <p:tgtEl>
                                          <p:spTgt spid="153"/>
                                        </p:tgtEl>
                                        <p:attrNameLst>
                                          <p:attrName>style.visibility</p:attrName>
                                        </p:attrNameLst>
                                      </p:cBhvr>
                                      <p:to>
                                        <p:strVal val="visible"/>
                                      </p:to>
                                    </p:set>
                                    <p:animEffect transition="in" filter="fade">
                                      <p:cBhvr>
                                        <p:cTn id="126" dur="500"/>
                                        <p:tgtEl>
                                          <p:spTgt spid="153"/>
                                        </p:tgtEl>
                                      </p:cBhvr>
                                    </p:animEffect>
                                  </p:childTnLst>
                                </p:cTn>
                              </p:par>
                            </p:childTnLst>
                          </p:cTn>
                        </p:par>
                        <p:par>
                          <p:cTn id="127" fill="hold">
                            <p:stCondLst>
                              <p:cond delay="1000"/>
                            </p:stCondLst>
                            <p:childTnLst>
                              <p:par>
                                <p:cTn id="128" presetID="10" presetClass="entr" presetSubtype="0" fill="hold" grpId="0" nodeType="afterEffect">
                                  <p:stCondLst>
                                    <p:cond delay="0"/>
                                  </p:stCondLst>
                                  <p:childTnLst>
                                    <p:set>
                                      <p:cBhvr>
                                        <p:cTn id="129" dur="1" fill="hold">
                                          <p:stCondLst>
                                            <p:cond delay="0"/>
                                          </p:stCondLst>
                                        </p:cTn>
                                        <p:tgtEl>
                                          <p:spTgt spid="145"/>
                                        </p:tgtEl>
                                        <p:attrNameLst>
                                          <p:attrName>style.visibility</p:attrName>
                                        </p:attrNameLst>
                                      </p:cBhvr>
                                      <p:to>
                                        <p:strVal val="visible"/>
                                      </p:to>
                                    </p:set>
                                    <p:animEffect transition="in" filter="fade">
                                      <p:cBhvr>
                                        <p:cTn id="130" dur="500"/>
                                        <p:tgtEl>
                                          <p:spTgt spid="145"/>
                                        </p:tgtEl>
                                      </p:cBhvr>
                                    </p:animEffect>
                                  </p:childTnLst>
                                </p:cTn>
                              </p:par>
                            </p:childTnLst>
                          </p:cTn>
                        </p:par>
                      </p:childTnLst>
                    </p:cTn>
                  </p:par>
                  <p:par>
                    <p:cTn id="131" fill="hold">
                      <p:stCondLst>
                        <p:cond delay="indefinite"/>
                      </p:stCondLst>
                      <p:childTnLst>
                        <p:par>
                          <p:cTn id="132" fill="hold">
                            <p:stCondLst>
                              <p:cond delay="0"/>
                            </p:stCondLst>
                            <p:childTnLst>
                              <p:par>
                                <p:cTn id="133" presetID="10" presetClass="entr" presetSubtype="0" fill="hold" grpId="0" nodeType="clickEffect">
                                  <p:stCondLst>
                                    <p:cond delay="0"/>
                                  </p:stCondLst>
                                  <p:childTnLst>
                                    <p:set>
                                      <p:cBhvr>
                                        <p:cTn id="134" dur="1" fill="hold">
                                          <p:stCondLst>
                                            <p:cond delay="0"/>
                                          </p:stCondLst>
                                        </p:cTn>
                                        <p:tgtEl>
                                          <p:spTgt spid="202"/>
                                        </p:tgtEl>
                                        <p:attrNameLst>
                                          <p:attrName>style.visibility</p:attrName>
                                        </p:attrNameLst>
                                      </p:cBhvr>
                                      <p:to>
                                        <p:strVal val="visible"/>
                                      </p:to>
                                    </p:set>
                                    <p:animEffect transition="in" filter="fade">
                                      <p:cBhvr>
                                        <p:cTn id="135" dur="500"/>
                                        <p:tgtEl>
                                          <p:spTgt spid="202"/>
                                        </p:tgtEl>
                                      </p:cBhvr>
                                    </p:animEffect>
                                  </p:childTnLst>
                                </p:cTn>
                              </p:par>
                            </p:childTnLst>
                          </p:cTn>
                        </p:par>
                        <p:par>
                          <p:cTn id="136" fill="hold">
                            <p:stCondLst>
                              <p:cond delay="500"/>
                            </p:stCondLst>
                            <p:childTnLst>
                              <p:par>
                                <p:cTn id="137" presetID="10" presetClass="entr" presetSubtype="0" fill="hold" nodeType="afterEffect">
                                  <p:stCondLst>
                                    <p:cond delay="0"/>
                                  </p:stCondLst>
                                  <p:childTnLst>
                                    <p:set>
                                      <p:cBhvr>
                                        <p:cTn id="138" dur="1" fill="hold">
                                          <p:stCondLst>
                                            <p:cond delay="0"/>
                                          </p:stCondLst>
                                        </p:cTn>
                                        <p:tgtEl>
                                          <p:spTgt spid="3"/>
                                        </p:tgtEl>
                                        <p:attrNameLst>
                                          <p:attrName>style.visibility</p:attrName>
                                        </p:attrNameLst>
                                      </p:cBhvr>
                                      <p:to>
                                        <p:strVal val="visible"/>
                                      </p:to>
                                    </p:set>
                                    <p:animEffect transition="in" filter="fade">
                                      <p:cBhvr>
                                        <p:cTn id="139" dur="500"/>
                                        <p:tgtEl>
                                          <p:spTgt spid="3"/>
                                        </p:tgtEl>
                                      </p:cBhvr>
                                    </p:animEffect>
                                  </p:childTnLst>
                                </p:cTn>
                              </p:par>
                            </p:childTnLst>
                          </p:cTn>
                        </p:par>
                        <p:par>
                          <p:cTn id="140" fill="hold">
                            <p:stCondLst>
                              <p:cond delay="1000"/>
                            </p:stCondLst>
                            <p:childTnLst>
                              <p:par>
                                <p:cTn id="141" presetID="10" presetClass="entr" presetSubtype="0" fill="hold" grpId="0" nodeType="afterEffect">
                                  <p:stCondLst>
                                    <p:cond delay="0"/>
                                  </p:stCondLst>
                                  <p:childTnLst>
                                    <p:set>
                                      <p:cBhvr>
                                        <p:cTn id="142" dur="1" fill="hold">
                                          <p:stCondLst>
                                            <p:cond delay="0"/>
                                          </p:stCondLst>
                                        </p:cTn>
                                        <p:tgtEl>
                                          <p:spTgt spid="206"/>
                                        </p:tgtEl>
                                        <p:attrNameLst>
                                          <p:attrName>style.visibility</p:attrName>
                                        </p:attrNameLst>
                                      </p:cBhvr>
                                      <p:to>
                                        <p:strVal val="visible"/>
                                      </p:to>
                                    </p:set>
                                    <p:animEffect transition="in" filter="fade">
                                      <p:cBhvr>
                                        <p:cTn id="143" dur="500"/>
                                        <p:tgtEl>
                                          <p:spTgt spid="206"/>
                                        </p:tgtEl>
                                      </p:cBhvr>
                                    </p:animEffect>
                                  </p:childTnLst>
                                </p:cTn>
                              </p:par>
                            </p:childTnLst>
                          </p:cTn>
                        </p:par>
                      </p:childTnLst>
                    </p:cTn>
                  </p:par>
                  <p:par>
                    <p:cTn id="144" fill="hold">
                      <p:stCondLst>
                        <p:cond delay="indefinite"/>
                      </p:stCondLst>
                      <p:childTnLst>
                        <p:par>
                          <p:cTn id="145" fill="hold">
                            <p:stCondLst>
                              <p:cond delay="0"/>
                            </p:stCondLst>
                            <p:childTnLst>
                              <p:par>
                                <p:cTn id="146" presetID="10" presetClass="entr" presetSubtype="0" fill="hold" grpId="0" nodeType="clickEffect">
                                  <p:stCondLst>
                                    <p:cond delay="0"/>
                                  </p:stCondLst>
                                  <p:childTnLst>
                                    <p:set>
                                      <p:cBhvr>
                                        <p:cTn id="147" dur="1" fill="hold">
                                          <p:stCondLst>
                                            <p:cond delay="0"/>
                                          </p:stCondLst>
                                        </p:cTn>
                                        <p:tgtEl>
                                          <p:spTgt spid="203"/>
                                        </p:tgtEl>
                                        <p:attrNameLst>
                                          <p:attrName>style.visibility</p:attrName>
                                        </p:attrNameLst>
                                      </p:cBhvr>
                                      <p:to>
                                        <p:strVal val="visible"/>
                                      </p:to>
                                    </p:set>
                                    <p:animEffect transition="in" filter="fade">
                                      <p:cBhvr>
                                        <p:cTn id="148" dur="500"/>
                                        <p:tgtEl>
                                          <p:spTgt spid="203"/>
                                        </p:tgtEl>
                                      </p:cBhvr>
                                    </p:animEffect>
                                  </p:childTnLst>
                                </p:cTn>
                              </p:par>
                            </p:childTnLst>
                          </p:cTn>
                        </p:par>
                        <p:par>
                          <p:cTn id="149" fill="hold">
                            <p:stCondLst>
                              <p:cond delay="500"/>
                            </p:stCondLst>
                            <p:childTnLst>
                              <p:par>
                                <p:cTn id="150" presetID="10" presetClass="entr" presetSubtype="0" fill="hold" nodeType="afterEffect">
                                  <p:stCondLst>
                                    <p:cond delay="0"/>
                                  </p:stCondLst>
                                  <p:childTnLst>
                                    <p:set>
                                      <p:cBhvr>
                                        <p:cTn id="151" dur="1" fill="hold">
                                          <p:stCondLst>
                                            <p:cond delay="0"/>
                                          </p:stCondLst>
                                        </p:cTn>
                                        <p:tgtEl>
                                          <p:spTgt spid="83"/>
                                        </p:tgtEl>
                                        <p:attrNameLst>
                                          <p:attrName>style.visibility</p:attrName>
                                        </p:attrNameLst>
                                      </p:cBhvr>
                                      <p:to>
                                        <p:strVal val="visible"/>
                                      </p:to>
                                    </p:set>
                                    <p:animEffect transition="in" filter="fade">
                                      <p:cBhvr>
                                        <p:cTn id="152" dur="500"/>
                                        <p:tgtEl>
                                          <p:spTgt spid="83"/>
                                        </p:tgtEl>
                                      </p:cBhvr>
                                    </p:animEffect>
                                  </p:childTnLst>
                                </p:cTn>
                              </p:par>
                            </p:childTnLst>
                          </p:cTn>
                        </p:par>
                        <p:par>
                          <p:cTn id="153" fill="hold">
                            <p:stCondLst>
                              <p:cond delay="1000"/>
                            </p:stCondLst>
                            <p:childTnLst>
                              <p:par>
                                <p:cTn id="154" presetID="10" presetClass="entr" presetSubtype="0" fill="hold" grpId="0" nodeType="afterEffect">
                                  <p:stCondLst>
                                    <p:cond delay="0"/>
                                  </p:stCondLst>
                                  <p:childTnLst>
                                    <p:set>
                                      <p:cBhvr>
                                        <p:cTn id="155" dur="1" fill="hold">
                                          <p:stCondLst>
                                            <p:cond delay="0"/>
                                          </p:stCondLst>
                                        </p:cTn>
                                        <p:tgtEl>
                                          <p:spTgt spid="207"/>
                                        </p:tgtEl>
                                        <p:attrNameLst>
                                          <p:attrName>style.visibility</p:attrName>
                                        </p:attrNameLst>
                                      </p:cBhvr>
                                      <p:to>
                                        <p:strVal val="visible"/>
                                      </p:to>
                                    </p:set>
                                    <p:animEffect transition="in" filter="fade">
                                      <p:cBhvr>
                                        <p:cTn id="156" dur="500"/>
                                        <p:tgtEl>
                                          <p:spTgt spid="207"/>
                                        </p:tgtEl>
                                      </p:cBhvr>
                                    </p:animEffect>
                                  </p:childTnLst>
                                </p:cTn>
                              </p:par>
                            </p:childTnLst>
                          </p:cTn>
                        </p:par>
                      </p:childTnLst>
                    </p:cTn>
                  </p:par>
                  <p:par>
                    <p:cTn id="157" fill="hold">
                      <p:stCondLst>
                        <p:cond delay="indefinite"/>
                      </p:stCondLst>
                      <p:childTnLst>
                        <p:par>
                          <p:cTn id="158" fill="hold">
                            <p:stCondLst>
                              <p:cond delay="0"/>
                            </p:stCondLst>
                            <p:childTnLst>
                              <p:par>
                                <p:cTn id="159" presetID="10" presetClass="entr" presetSubtype="0" fill="hold" grpId="0" nodeType="clickEffect">
                                  <p:stCondLst>
                                    <p:cond delay="0"/>
                                  </p:stCondLst>
                                  <p:childTnLst>
                                    <p:set>
                                      <p:cBhvr>
                                        <p:cTn id="160" dur="1" fill="hold">
                                          <p:stCondLst>
                                            <p:cond delay="0"/>
                                          </p:stCondLst>
                                        </p:cTn>
                                        <p:tgtEl>
                                          <p:spTgt spid="140"/>
                                        </p:tgtEl>
                                        <p:attrNameLst>
                                          <p:attrName>style.visibility</p:attrName>
                                        </p:attrNameLst>
                                      </p:cBhvr>
                                      <p:to>
                                        <p:strVal val="visible"/>
                                      </p:to>
                                    </p:set>
                                    <p:animEffect transition="in" filter="fade">
                                      <p:cBhvr>
                                        <p:cTn id="161" dur="500"/>
                                        <p:tgtEl>
                                          <p:spTgt spid="140"/>
                                        </p:tgtEl>
                                      </p:cBhvr>
                                    </p:animEffect>
                                  </p:childTnLst>
                                </p:cTn>
                              </p:par>
                            </p:childTnLst>
                          </p:cTn>
                        </p:par>
                        <p:par>
                          <p:cTn id="162" fill="hold">
                            <p:stCondLst>
                              <p:cond delay="500"/>
                            </p:stCondLst>
                            <p:childTnLst>
                              <p:par>
                                <p:cTn id="163" presetID="10" presetClass="entr" presetSubtype="0" fill="hold" nodeType="afterEffect">
                                  <p:stCondLst>
                                    <p:cond delay="0"/>
                                  </p:stCondLst>
                                  <p:childTnLst>
                                    <p:set>
                                      <p:cBhvr>
                                        <p:cTn id="164" dur="1" fill="hold">
                                          <p:stCondLst>
                                            <p:cond delay="0"/>
                                          </p:stCondLst>
                                        </p:cTn>
                                        <p:tgtEl>
                                          <p:spTgt spid="4"/>
                                        </p:tgtEl>
                                        <p:attrNameLst>
                                          <p:attrName>style.visibility</p:attrName>
                                        </p:attrNameLst>
                                      </p:cBhvr>
                                      <p:to>
                                        <p:strVal val="visible"/>
                                      </p:to>
                                    </p:set>
                                    <p:animEffect transition="in" filter="fade">
                                      <p:cBhvr>
                                        <p:cTn id="165" dur="500"/>
                                        <p:tgtEl>
                                          <p:spTgt spid="4"/>
                                        </p:tgtEl>
                                      </p:cBhvr>
                                    </p:animEffect>
                                  </p:childTnLst>
                                </p:cTn>
                              </p:par>
                            </p:childTnLst>
                          </p:cTn>
                        </p:par>
                        <p:par>
                          <p:cTn id="166" fill="hold">
                            <p:stCondLst>
                              <p:cond delay="1000"/>
                            </p:stCondLst>
                            <p:childTnLst>
                              <p:par>
                                <p:cTn id="167" presetID="10" presetClass="entr" presetSubtype="0" fill="hold" grpId="0" nodeType="afterEffect">
                                  <p:stCondLst>
                                    <p:cond delay="0"/>
                                  </p:stCondLst>
                                  <p:childTnLst>
                                    <p:set>
                                      <p:cBhvr>
                                        <p:cTn id="168" dur="1" fill="hold">
                                          <p:stCondLst>
                                            <p:cond delay="0"/>
                                          </p:stCondLst>
                                        </p:cTn>
                                        <p:tgtEl>
                                          <p:spTgt spid="146"/>
                                        </p:tgtEl>
                                        <p:attrNameLst>
                                          <p:attrName>style.visibility</p:attrName>
                                        </p:attrNameLst>
                                      </p:cBhvr>
                                      <p:to>
                                        <p:strVal val="visible"/>
                                      </p:to>
                                    </p:set>
                                    <p:animEffect transition="in" filter="fade">
                                      <p:cBhvr>
                                        <p:cTn id="169" dur="500"/>
                                        <p:tgtEl>
                                          <p:spTgt spid="146"/>
                                        </p:tgtEl>
                                      </p:cBhvr>
                                    </p:animEffect>
                                  </p:childTnLst>
                                </p:cTn>
                              </p:par>
                            </p:childTnLst>
                          </p:cTn>
                        </p:par>
                      </p:childTnLst>
                    </p:cTn>
                  </p:par>
                  <p:par>
                    <p:cTn id="170" fill="hold">
                      <p:stCondLst>
                        <p:cond delay="indefinite"/>
                      </p:stCondLst>
                      <p:childTnLst>
                        <p:par>
                          <p:cTn id="171" fill="hold">
                            <p:stCondLst>
                              <p:cond delay="0"/>
                            </p:stCondLst>
                            <p:childTnLst>
                              <p:par>
                                <p:cTn id="172" presetID="10" presetClass="entr" presetSubtype="0" fill="hold" grpId="0" nodeType="clickEffect">
                                  <p:stCondLst>
                                    <p:cond delay="0"/>
                                  </p:stCondLst>
                                  <p:childTnLst>
                                    <p:set>
                                      <p:cBhvr>
                                        <p:cTn id="173" dur="1" fill="hold">
                                          <p:stCondLst>
                                            <p:cond delay="0"/>
                                          </p:stCondLst>
                                        </p:cTn>
                                        <p:tgtEl>
                                          <p:spTgt spid="138"/>
                                        </p:tgtEl>
                                        <p:attrNameLst>
                                          <p:attrName>style.visibility</p:attrName>
                                        </p:attrNameLst>
                                      </p:cBhvr>
                                      <p:to>
                                        <p:strVal val="visible"/>
                                      </p:to>
                                    </p:set>
                                    <p:animEffect transition="in" filter="fade">
                                      <p:cBhvr>
                                        <p:cTn id="174" dur="500"/>
                                        <p:tgtEl>
                                          <p:spTgt spid="138"/>
                                        </p:tgtEl>
                                      </p:cBhvr>
                                    </p:animEffect>
                                  </p:childTnLst>
                                </p:cTn>
                              </p:par>
                            </p:childTnLst>
                          </p:cTn>
                        </p:par>
                        <p:par>
                          <p:cTn id="175" fill="hold">
                            <p:stCondLst>
                              <p:cond delay="500"/>
                            </p:stCondLst>
                            <p:childTnLst>
                              <p:par>
                                <p:cTn id="176" presetID="10" presetClass="entr" presetSubtype="0" fill="hold" nodeType="afterEffect">
                                  <p:stCondLst>
                                    <p:cond delay="0"/>
                                  </p:stCondLst>
                                  <p:childTnLst>
                                    <p:set>
                                      <p:cBhvr>
                                        <p:cTn id="177" dur="1" fill="hold">
                                          <p:stCondLst>
                                            <p:cond delay="0"/>
                                          </p:stCondLst>
                                        </p:cTn>
                                        <p:tgtEl>
                                          <p:spTgt spid="77"/>
                                        </p:tgtEl>
                                        <p:attrNameLst>
                                          <p:attrName>style.visibility</p:attrName>
                                        </p:attrNameLst>
                                      </p:cBhvr>
                                      <p:to>
                                        <p:strVal val="visible"/>
                                      </p:to>
                                    </p:set>
                                    <p:animEffect transition="in" filter="fade">
                                      <p:cBhvr>
                                        <p:cTn id="178" dur="500"/>
                                        <p:tgtEl>
                                          <p:spTgt spid="77"/>
                                        </p:tgtEl>
                                      </p:cBhvr>
                                    </p:animEffect>
                                  </p:childTnLst>
                                </p:cTn>
                              </p:par>
                            </p:childTnLst>
                          </p:cTn>
                        </p:par>
                        <p:par>
                          <p:cTn id="179" fill="hold">
                            <p:stCondLst>
                              <p:cond delay="1000"/>
                            </p:stCondLst>
                            <p:childTnLst>
                              <p:par>
                                <p:cTn id="180" presetID="10" presetClass="entr" presetSubtype="0" fill="hold" grpId="0" nodeType="afterEffect">
                                  <p:stCondLst>
                                    <p:cond delay="0"/>
                                  </p:stCondLst>
                                  <p:childTnLst>
                                    <p:set>
                                      <p:cBhvr>
                                        <p:cTn id="181" dur="1" fill="hold">
                                          <p:stCondLst>
                                            <p:cond delay="0"/>
                                          </p:stCondLst>
                                        </p:cTn>
                                        <p:tgtEl>
                                          <p:spTgt spid="147"/>
                                        </p:tgtEl>
                                        <p:attrNameLst>
                                          <p:attrName>style.visibility</p:attrName>
                                        </p:attrNameLst>
                                      </p:cBhvr>
                                      <p:to>
                                        <p:strVal val="visible"/>
                                      </p:to>
                                    </p:set>
                                    <p:animEffect transition="in" filter="fade">
                                      <p:cBhvr>
                                        <p:cTn id="182" dur="500"/>
                                        <p:tgtEl>
                                          <p:spTgt spid="147"/>
                                        </p:tgtEl>
                                      </p:cBhvr>
                                    </p:animEffect>
                                  </p:childTnLst>
                                </p:cTn>
                              </p:par>
                            </p:childTnLst>
                          </p:cTn>
                        </p:par>
                      </p:childTnLst>
                    </p:cTn>
                  </p:par>
                  <p:par>
                    <p:cTn id="183" fill="hold">
                      <p:stCondLst>
                        <p:cond delay="indefinite"/>
                      </p:stCondLst>
                      <p:childTnLst>
                        <p:par>
                          <p:cTn id="184" fill="hold">
                            <p:stCondLst>
                              <p:cond delay="0"/>
                            </p:stCondLst>
                            <p:childTnLst>
                              <p:par>
                                <p:cTn id="185" presetID="10" presetClass="entr" presetSubtype="0" fill="hold" grpId="0" nodeType="clickEffect">
                                  <p:stCondLst>
                                    <p:cond delay="0"/>
                                  </p:stCondLst>
                                  <p:childTnLst>
                                    <p:set>
                                      <p:cBhvr>
                                        <p:cTn id="186" dur="1" fill="hold">
                                          <p:stCondLst>
                                            <p:cond delay="0"/>
                                          </p:stCondLst>
                                        </p:cTn>
                                        <p:tgtEl>
                                          <p:spTgt spid="98"/>
                                        </p:tgtEl>
                                        <p:attrNameLst>
                                          <p:attrName>style.visibility</p:attrName>
                                        </p:attrNameLst>
                                      </p:cBhvr>
                                      <p:to>
                                        <p:strVal val="visible"/>
                                      </p:to>
                                    </p:set>
                                    <p:animEffect transition="in" filter="fade">
                                      <p:cBhvr>
                                        <p:cTn id="187" dur="500"/>
                                        <p:tgtEl>
                                          <p:spTgt spid="98"/>
                                        </p:tgtEl>
                                      </p:cBhvr>
                                    </p:animEffect>
                                  </p:childTnLst>
                                </p:cTn>
                              </p:par>
                            </p:childTnLst>
                          </p:cTn>
                        </p:par>
                      </p:childTnLst>
                    </p:cTn>
                  </p:par>
                  <p:par>
                    <p:cTn id="188" fill="hold">
                      <p:stCondLst>
                        <p:cond delay="indefinite"/>
                      </p:stCondLst>
                      <p:childTnLst>
                        <p:par>
                          <p:cTn id="189" fill="hold">
                            <p:stCondLst>
                              <p:cond delay="0"/>
                            </p:stCondLst>
                            <p:childTnLst>
                              <p:par>
                                <p:cTn id="190" presetID="10" presetClass="entr" presetSubtype="0" fill="hold" grpId="0" nodeType="clickEffect">
                                  <p:stCondLst>
                                    <p:cond delay="0"/>
                                  </p:stCondLst>
                                  <p:childTnLst>
                                    <p:set>
                                      <p:cBhvr>
                                        <p:cTn id="191" dur="1" fill="hold">
                                          <p:stCondLst>
                                            <p:cond delay="0"/>
                                          </p:stCondLst>
                                        </p:cTn>
                                        <p:tgtEl>
                                          <p:spTgt spid="144"/>
                                        </p:tgtEl>
                                        <p:attrNameLst>
                                          <p:attrName>style.visibility</p:attrName>
                                        </p:attrNameLst>
                                      </p:cBhvr>
                                      <p:to>
                                        <p:strVal val="visible"/>
                                      </p:to>
                                    </p:set>
                                    <p:animEffect transition="in" filter="fade">
                                      <p:cBhvr>
                                        <p:cTn id="192" dur="500"/>
                                        <p:tgtEl>
                                          <p:spTgt spid="144"/>
                                        </p:tgtEl>
                                      </p:cBhvr>
                                    </p:animEffect>
                                  </p:childTnLst>
                                </p:cTn>
                              </p:par>
                            </p:childTnLst>
                          </p:cTn>
                        </p:par>
                        <p:par>
                          <p:cTn id="193" fill="hold">
                            <p:stCondLst>
                              <p:cond delay="500"/>
                            </p:stCondLst>
                            <p:childTnLst>
                              <p:par>
                                <p:cTn id="194" presetID="10" presetClass="entr" presetSubtype="0" fill="hold" nodeType="afterEffect">
                                  <p:stCondLst>
                                    <p:cond delay="0"/>
                                  </p:stCondLst>
                                  <p:childTnLst>
                                    <p:set>
                                      <p:cBhvr>
                                        <p:cTn id="195" dur="1" fill="hold">
                                          <p:stCondLst>
                                            <p:cond delay="0"/>
                                          </p:stCondLst>
                                        </p:cTn>
                                        <p:tgtEl>
                                          <p:spTgt spid="169"/>
                                        </p:tgtEl>
                                        <p:attrNameLst>
                                          <p:attrName>style.visibility</p:attrName>
                                        </p:attrNameLst>
                                      </p:cBhvr>
                                      <p:to>
                                        <p:strVal val="visible"/>
                                      </p:to>
                                    </p:set>
                                    <p:animEffect transition="in" filter="fade">
                                      <p:cBhvr>
                                        <p:cTn id="196" dur="500"/>
                                        <p:tgtEl>
                                          <p:spTgt spid="169"/>
                                        </p:tgtEl>
                                      </p:cBhvr>
                                    </p:animEffect>
                                  </p:childTnLst>
                                </p:cTn>
                              </p:par>
                            </p:childTnLst>
                          </p:cTn>
                        </p:par>
                        <p:par>
                          <p:cTn id="197" fill="hold">
                            <p:stCondLst>
                              <p:cond delay="1000"/>
                            </p:stCondLst>
                            <p:childTnLst>
                              <p:par>
                                <p:cTn id="198" presetID="10" presetClass="entr" presetSubtype="0" fill="hold" grpId="0" nodeType="afterEffect">
                                  <p:stCondLst>
                                    <p:cond delay="0"/>
                                  </p:stCondLst>
                                  <p:childTnLst>
                                    <p:set>
                                      <p:cBhvr>
                                        <p:cTn id="199" dur="1" fill="hold">
                                          <p:stCondLst>
                                            <p:cond delay="0"/>
                                          </p:stCondLst>
                                        </p:cTn>
                                        <p:tgtEl>
                                          <p:spTgt spid="160"/>
                                        </p:tgtEl>
                                        <p:attrNameLst>
                                          <p:attrName>style.visibility</p:attrName>
                                        </p:attrNameLst>
                                      </p:cBhvr>
                                      <p:to>
                                        <p:strVal val="visible"/>
                                      </p:to>
                                    </p:set>
                                    <p:animEffect transition="in" filter="fade">
                                      <p:cBhvr>
                                        <p:cTn id="200" dur="500"/>
                                        <p:tgtEl>
                                          <p:spTgt spid="160"/>
                                        </p:tgtEl>
                                      </p:cBhvr>
                                    </p:animEffect>
                                  </p:childTnLst>
                                </p:cTn>
                              </p:par>
                            </p:childTnLst>
                          </p:cTn>
                        </p:par>
                      </p:childTnLst>
                    </p:cTn>
                  </p:par>
                  <p:par>
                    <p:cTn id="201" fill="hold">
                      <p:stCondLst>
                        <p:cond delay="indefinite"/>
                      </p:stCondLst>
                      <p:childTnLst>
                        <p:par>
                          <p:cTn id="202" fill="hold">
                            <p:stCondLst>
                              <p:cond delay="0"/>
                            </p:stCondLst>
                            <p:childTnLst>
                              <p:par>
                                <p:cTn id="203" presetID="10" presetClass="entr" presetSubtype="0" fill="hold" grpId="0" nodeType="clickEffect">
                                  <p:stCondLst>
                                    <p:cond delay="0"/>
                                  </p:stCondLst>
                                  <p:childTnLst>
                                    <p:set>
                                      <p:cBhvr>
                                        <p:cTn id="204" dur="1" fill="hold">
                                          <p:stCondLst>
                                            <p:cond delay="0"/>
                                          </p:stCondLst>
                                        </p:cTn>
                                        <p:tgtEl>
                                          <p:spTgt spid="102"/>
                                        </p:tgtEl>
                                        <p:attrNameLst>
                                          <p:attrName>style.visibility</p:attrName>
                                        </p:attrNameLst>
                                      </p:cBhvr>
                                      <p:to>
                                        <p:strVal val="visible"/>
                                      </p:to>
                                    </p:set>
                                    <p:animEffect transition="in" filter="fade">
                                      <p:cBhvr>
                                        <p:cTn id="205" dur="500"/>
                                        <p:tgtEl>
                                          <p:spTgt spid="102"/>
                                        </p:tgtEl>
                                      </p:cBhvr>
                                    </p:animEffect>
                                  </p:childTnLst>
                                </p:cTn>
                              </p:par>
                            </p:childTnLst>
                          </p:cTn>
                        </p:par>
                      </p:childTnLst>
                    </p:cTn>
                  </p:par>
                  <p:par>
                    <p:cTn id="206" fill="hold">
                      <p:stCondLst>
                        <p:cond delay="indefinite"/>
                      </p:stCondLst>
                      <p:childTnLst>
                        <p:par>
                          <p:cTn id="207" fill="hold">
                            <p:stCondLst>
                              <p:cond delay="0"/>
                            </p:stCondLst>
                            <p:childTnLst>
                              <p:par>
                                <p:cTn id="208" presetID="10" presetClass="entr" presetSubtype="0" fill="hold" grpId="0" nodeType="clickEffect">
                                  <p:stCondLst>
                                    <p:cond delay="0"/>
                                  </p:stCondLst>
                                  <p:childTnLst>
                                    <p:set>
                                      <p:cBhvr>
                                        <p:cTn id="209" dur="1" fill="hold">
                                          <p:stCondLst>
                                            <p:cond delay="0"/>
                                          </p:stCondLst>
                                        </p:cTn>
                                        <p:tgtEl>
                                          <p:spTgt spid="143"/>
                                        </p:tgtEl>
                                        <p:attrNameLst>
                                          <p:attrName>style.visibility</p:attrName>
                                        </p:attrNameLst>
                                      </p:cBhvr>
                                      <p:to>
                                        <p:strVal val="visible"/>
                                      </p:to>
                                    </p:set>
                                    <p:animEffect transition="in" filter="fade">
                                      <p:cBhvr>
                                        <p:cTn id="210" dur="500"/>
                                        <p:tgtEl>
                                          <p:spTgt spid="143"/>
                                        </p:tgtEl>
                                      </p:cBhvr>
                                    </p:animEffect>
                                  </p:childTnLst>
                                </p:cTn>
                              </p:par>
                            </p:childTnLst>
                          </p:cTn>
                        </p:par>
                        <p:par>
                          <p:cTn id="211" fill="hold">
                            <p:stCondLst>
                              <p:cond delay="500"/>
                            </p:stCondLst>
                            <p:childTnLst>
                              <p:par>
                                <p:cTn id="212" presetID="10" presetClass="entr" presetSubtype="0" fill="hold" nodeType="afterEffect">
                                  <p:stCondLst>
                                    <p:cond delay="0"/>
                                  </p:stCondLst>
                                  <p:childTnLst>
                                    <p:set>
                                      <p:cBhvr>
                                        <p:cTn id="213" dur="1" fill="hold">
                                          <p:stCondLst>
                                            <p:cond delay="0"/>
                                          </p:stCondLst>
                                        </p:cTn>
                                        <p:tgtEl>
                                          <p:spTgt spid="5"/>
                                        </p:tgtEl>
                                        <p:attrNameLst>
                                          <p:attrName>style.visibility</p:attrName>
                                        </p:attrNameLst>
                                      </p:cBhvr>
                                      <p:to>
                                        <p:strVal val="visible"/>
                                      </p:to>
                                    </p:set>
                                    <p:animEffect transition="in" filter="fade">
                                      <p:cBhvr>
                                        <p:cTn id="214" dur="500"/>
                                        <p:tgtEl>
                                          <p:spTgt spid="5"/>
                                        </p:tgtEl>
                                      </p:cBhvr>
                                    </p:animEffect>
                                  </p:childTnLst>
                                </p:cTn>
                              </p:par>
                            </p:childTnLst>
                          </p:cTn>
                        </p:par>
                        <p:par>
                          <p:cTn id="215" fill="hold">
                            <p:stCondLst>
                              <p:cond delay="1000"/>
                            </p:stCondLst>
                            <p:childTnLst>
                              <p:par>
                                <p:cTn id="216" presetID="10" presetClass="entr" presetSubtype="0" fill="hold" grpId="0" nodeType="afterEffect">
                                  <p:stCondLst>
                                    <p:cond delay="0"/>
                                  </p:stCondLst>
                                  <p:childTnLst>
                                    <p:set>
                                      <p:cBhvr>
                                        <p:cTn id="217" dur="1" fill="hold">
                                          <p:stCondLst>
                                            <p:cond delay="0"/>
                                          </p:stCondLst>
                                        </p:cTn>
                                        <p:tgtEl>
                                          <p:spTgt spid="161"/>
                                        </p:tgtEl>
                                        <p:attrNameLst>
                                          <p:attrName>style.visibility</p:attrName>
                                        </p:attrNameLst>
                                      </p:cBhvr>
                                      <p:to>
                                        <p:strVal val="visible"/>
                                      </p:to>
                                    </p:set>
                                    <p:animEffect transition="in" filter="fade">
                                      <p:cBhvr>
                                        <p:cTn id="218" dur="500"/>
                                        <p:tgtEl>
                                          <p:spTgt spid="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 grpId="0" animBg="1"/>
      <p:bldP spid="96" grpId="0" animBg="1"/>
      <p:bldP spid="7" grpId="0" animBg="1"/>
      <p:bldP spid="110" grpId="0" animBg="1"/>
      <p:bldP spid="111" grpId="0" animBg="1"/>
      <p:bldP spid="8" grpId="0" animBg="1"/>
      <p:bldP spid="127" grpId="0" animBg="1"/>
      <p:bldP spid="130" grpId="0" animBg="1"/>
      <p:bldP spid="133" grpId="0" animBg="1"/>
      <p:bldP spid="145" grpId="0" animBg="1"/>
      <p:bldP spid="146" grpId="0" animBg="1"/>
      <p:bldP spid="147" grpId="0" animBg="1"/>
      <p:bldP spid="137" grpId="0" animBg="1"/>
      <p:bldP spid="159" grpId="0" animBg="1"/>
      <p:bldP spid="160" grpId="0" animBg="1"/>
      <p:bldP spid="161" grpId="0" animBg="1"/>
      <p:bldP spid="10" grpId="0" animBg="1"/>
      <p:bldP spid="143" grpId="0" animBg="1"/>
      <p:bldP spid="144" grpId="0" animBg="1"/>
      <p:bldP spid="138" grpId="0" animBg="1"/>
      <p:bldP spid="140" grpId="0" animBg="1"/>
      <p:bldP spid="142" grpId="0" animBg="1"/>
      <p:bldP spid="202" grpId="0" animBg="1"/>
      <p:bldP spid="203" grpId="0" animBg="1"/>
      <p:bldP spid="204" grpId="0" animBg="1"/>
      <p:bldP spid="205" grpId="0" animBg="1"/>
      <p:bldP spid="206" grpId="0" animBg="1"/>
      <p:bldP spid="207" grpId="0" animBg="1"/>
      <p:bldP spid="6" grpId="0" animBg="1"/>
      <p:bldP spid="93" grpId="0" animBg="1"/>
      <p:bldP spid="94" grpId="0" animBg="1"/>
      <p:bldP spid="95" grpId="0" animBg="1"/>
      <p:bldP spid="98" grpId="0" animBg="1"/>
      <p:bldP spid="102" grpId="0" animBg="1"/>
      <p:bldP spid="88" grpId="0" animBg="1"/>
      <p:bldP spid="9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 “Do once </a:t>
            </a:r>
            <a:r>
              <a:rPr lang="en-GB" smtClean="0"/>
              <a:t>and share”</a:t>
            </a:r>
            <a:endParaRPr lang="en-GB" dirty="0"/>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en-GB" dirty="0" smtClean="0"/>
              <a:t>Principle is to record once only on one system if possible</a:t>
            </a:r>
          </a:p>
          <a:p>
            <a:pPr marL="285750" indent="-285750">
              <a:buFont typeface="Arial" panose="020B0604020202020204" pitchFamily="34" charset="0"/>
              <a:buChar char="•"/>
            </a:pPr>
            <a:r>
              <a:rPr lang="en-GB" dirty="0"/>
              <a:t>Try to avoid transcribing from paper to electronic systems </a:t>
            </a:r>
          </a:p>
          <a:p>
            <a:pPr marL="285750" indent="-285750">
              <a:buFont typeface="Arial" panose="020B0604020202020204" pitchFamily="34" charset="0"/>
              <a:buChar char="•"/>
            </a:pPr>
            <a:r>
              <a:rPr lang="en-GB" dirty="0"/>
              <a:t>Try to use electronic systems where they are available</a:t>
            </a:r>
          </a:p>
          <a:p>
            <a:pPr marL="285750" indent="-285750">
              <a:buFont typeface="Arial" panose="020B0604020202020204" pitchFamily="34" charset="0"/>
              <a:buChar char="•"/>
            </a:pPr>
            <a:r>
              <a:rPr lang="en-GB" dirty="0" smtClean="0"/>
              <a:t>CWT and most audit items are also </a:t>
            </a:r>
            <a:r>
              <a:rPr lang="en-GB" dirty="0"/>
              <a:t>included in </a:t>
            </a:r>
            <a:r>
              <a:rPr lang="en-GB" dirty="0" smtClean="0"/>
              <a:t>COSD</a:t>
            </a:r>
            <a:endParaRPr lang="en-GB" dirty="0"/>
          </a:p>
          <a:p>
            <a:pPr marL="285750" indent="-285750">
              <a:buFont typeface="Arial" panose="020B0604020202020204" pitchFamily="34" charset="0"/>
              <a:buChar char="•"/>
            </a:pPr>
            <a:r>
              <a:rPr lang="en-GB" dirty="0" smtClean="0"/>
              <a:t>COSD submitted in multiple extracts from different systems (no need to duplicate entry)</a:t>
            </a:r>
          </a:p>
          <a:p>
            <a:pPr marL="285750" indent="-285750">
              <a:buFont typeface="Arial" panose="020B0604020202020204" pitchFamily="34" charset="0"/>
              <a:buChar char="•"/>
            </a:pPr>
            <a:r>
              <a:rPr lang="en-GB" dirty="0"/>
              <a:t>Try to avoid double entering data (eg audits can all be uploaded from local systems)</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22114343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 burden shared…</a:t>
            </a:r>
            <a:endParaRPr lang="en-GB" dirty="0"/>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en-GB" dirty="0" smtClean="0"/>
              <a:t>Most </a:t>
            </a:r>
            <a:r>
              <a:rPr lang="en-GB" dirty="0"/>
              <a:t>data is needed for clinical and/or patient pathway </a:t>
            </a:r>
            <a:r>
              <a:rPr lang="en-GB" dirty="0" smtClean="0"/>
              <a:t>management</a:t>
            </a:r>
          </a:p>
          <a:p>
            <a:pPr marL="285750" indent="-285750">
              <a:buFont typeface="Arial" panose="020B0604020202020204" pitchFamily="34" charset="0"/>
              <a:buChar char="•"/>
            </a:pPr>
            <a:r>
              <a:rPr lang="en-GB" dirty="0" smtClean="0"/>
              <a:t>Decide </a:t>
            </a:r>
            <a:r>
              <a:rPr lang="en-GB" dirty="0"/>
              <a:t>who is the best person to record the different data items</a:t>
            </a:r>
          </a:p>
          <a:p>
            <a:pPr marL="285750" indent="-285750">
              <a:buFont typeface="Arial" panose="020B0604020202020204" pitchFamily="34" charset="0"/>
              <a:buChar char="•"/>
            </a:pPr>
            <a:r>
              <a:rPr lang="en-GB" dirty="0" smtClean="0"/>
              <a:t>Don’t leave it all to one person</a:t>
            </a:r>
            <a:endParaRPr lang="en-GB" dirty="0"/>
          </a:p>
          <a:p>
            <a:pPr marL="285750" indent="-285750">
              <a:buFont typeface="Arial" panose="020B0604020202020204" pitchFamily="34" charset="0"/>
              <a:buChar char="•"/>
            </a:pPr>
            <a:r>
              <a:rPr lang="en-GB" dirty="0" smtClean="0"/>
              <a:t>See who </a:t>
            </a:r>
            <a:r>
              <a:rPr lang="en-GB" dirty="0"/>
              <a:t>records the data items at the point of </a:t>
            </a:r>
            <a:r>
              <a:rPr lang="en-GB" dirty="0" smtClean="0"/>
              <a:t>care</a:t>
            </a:r>
          </a:p>
          <a:p>
            <a:pPr marL="285750" indent="-285750">
              <a:buFont typeface="Arial" panose="020B0604020202020204" pitchFamily="34" charset="0"/>
              <a:buChar char="•"/>
            </a:pPr>
            <a:r>
              <a:rPr lang="en-GB" dirty="0" smtClean="0"/>
              <a:t>Recording in MDT meetings can work – but needs to become routine</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a:p>
          <a:p>
            <a:endParaRPr lang="en-GB" dirty="0"/>
          </a:p>
        </p:txBody>
      </p:sp>
      <p:sp>
        <p:nvSpPr>
          <p:cNvPr id="4" name="Slide Number Placeholder 3"/>
          <p:cNvSpPr>
            <a:spLocks noGrp="1"/>
          </p:cNvSpPr>
          <p:nvPr>
            <p:ph type="sldNum" sz="quarter" idx="10"/>
          </p:nvPr>
        </p:nvSpPr>
        <p:spPr/>
        <p:txBody>
          <a:bodyPr/>
          <a:lstStyle/>
          <a:p>
            <a:r>
              <a:rPr lang="en-US" smtClean="0"/>
              <a:t>  </a:t>
            </a:r>
            <a:fld id="{11CAC823-C914-47A8-B1E8-ECC3F565C632}" type="slidenum">
              <a:rPr lang="en-US" smtClean="0"/>
              <a:pPr/>
              <a:t>26</a:t>
            </a:fld>
            <a:endParaRPr lang="en-US" dirty="0"/>
          </a:p>
        </p:txBody>
      </p:sp>
    </p:spTree>
    <p:extLst>
      <p:ext uri="{BB962C8B-B14F-4D97-AF65-F5344CB8AC3E}">
        <p14:creationId xmlns:p14="http://schemas.microsoft.com/office/powerpoint/2010/main" val="13883571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GB" dirty="0"/>
          </a:p>
        </p:txBody>
      </p:sp>
      <p:sp>
        <p:nvSpPr>
          <p:cNvPr id="3" name="Content Placeholder 2"/>
          <p:cNvSpPr>
            <a:spLocks noGrp="1"/>
          </p:cNvSpPr>
          <p:nvPr>
            <p:ph idx="1"/>
          </p:nvPr>
        </p:nvSpPr>
        <p:spPr/>
        <p:txBody>
          <a:bodyPr/>
          <a:lstStyle/>
          <a:p>
            <a:pPr algn="ctr"/>
            <a:endParaRPr lang="en-GB" sz="6600" dirty="0" smtClean="0"/>
          </a:p>
          <a:p>
            <a:pPr algn="ctr"/>
            <a:r>
              <a:rPr lang="en-GB" sz="6600" dirty="0" smtClean="0"/>
              <a:t>Thank you</a:t>
            </a:r>
            <a:endParaRPr lang="en-GB" sz="6600" dirty="0"/>
          </a:p>
        </p:txBody>
      </p:sp>
      <p:sp>
        <p:nvSpPr>
          <p:cNvPr id="4" name="Slide Number Placeholder 3"/>
          <p:cNvSpPr>
            <a:spLocks noGrp="1"/>
          </p:cNvSpPr>
          <p:nvPr>
            <p:ph type="sldNum" sz="quarter" idx="10"/>
          </p:nvPr>
        </p:nvSpPr>
        <p:spPr/>
        <p:txBody>
          <a:bodyPr/>
          <a:lstStyle/>
          <a:p>
            <a:r>
              <a:rPr lang="en-US" smtClean="0"/>
              <a:t>  </a:t>
            </a:r>
            <a:fld id="{11CAC823-C914-47A8-B1E8-ECC3F565C632}" type="slidenum">
              <a:rPr lang="en-US" smtClean="0"/>
              <a:pPr/>
              <a:t>27</a:t>
            </a:fld>
            <a:endParaRPr lang="en-US" dirty="0"/>
          </a:p>
        </p:txBody>
      </p:sp>
    </p:spTree>
    <p:extLst>
      <p:ext uri="{BB962C8B-B14F-4D97-AF65-F5344CB8AC3E}">
        <p14:creationId xmlns:p14="http://schemas.microsoft.com/office/powerpoint/2010/main" val="31122664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Focus on the main data collections by trusts</a:t>
            </a:r>
            <a:endParaRPr lang="en-GB" sz="3200" dirty="0"/>
          </a:p>
        </p:txBody>
      </p:sp>
      <p:sp>
        <p:nvSpPr>
          <p:cNvPr id="5" name="Content Placeholder 4"/>
          <p:cNvSpPr>
            <a:spLocks noGrp="1"/>
          </p:cNvSpPr>
          <p:nvPr>
            <p:ph idx="1"/>
          </p:nvPr>
        </p:nvSpPr>
        <p:spPr>
          <a:xfrm>
            <a:off x="558000" y="1340768"/>
            <a:ext cx="8028000" cy="4896544"/>
          </a:xfrm>
        </p:spPr>
        <p:txBody>
          <a:bodyPr/>
          <a:lstStyle/>
          <a:p>
            <a:pPr marL="285750" indent="-285750">
              <a:buFont typeface="Arial" panose="020B0604020202020204" pitchFamily="34" charset="0"/>
              <a:buChar char="•"/>
            </a:pPr>
            <a:r>
              <a:rPr lang="en-GB" dirty="0" smtClean="0"/>
              <a:t>Two main types</a:t>
            </a:r>
          </a:p>
          <a:p>
            <a:pPr marL="501650" lvl="2" indent="-285750">
              <a:buFont typeface="Arial" panose="020B0604020202020204" pitchFamily="34" charset="0"/>
              <a:buChar char="•"/>
            </a:pPr>
            <a:r>
              <a:rPr lang="en-GB" dirty="0" smtClean="0"/>
              <a:t>Cancer Information Standards</a:t>
            </a:r>
          </a:p>
          <a:p>
            <a:pPr marL="501650" lvl="2" indent="-285750">
              <a:buFont typeface="Arial" panose="020B0604020202020204" pitchFamily="34" charset="0"/>
              <a:buChar char="•"/>
            </a:pPr>
            <a:r>
              <a:rPr lang="en-GB" dirty="0" smtClean="0"/>
              <a:t>National Cancer Audits</a:t>
            </a:r>
          </a:p>
          <a:p>
            <a:pPr marL="285750" indent="-285750">
              <a:buFont typeface="Arial" panose="020B0604020202020204" pitchFamily="34" charset="0"/>
              <a:buChar char="•"/>
            </a:pPr>
            <a:r>
              <a:rPr lang="en-GB" dirty="0"/>
              <a:t>Five standards and four audits (at present)</a:t>
            </a:r>
          </a:p>
          <a:p>
            <a:pPr marL="501650" lvl="2" indent="-285750">
              <a:buFont typeface="Arial" panose="020B0604020202020204" pitchFamily="34" charset="0"/>
              <a:buChar char="•"/>
            </a:pPr>
            <a:r>
              <a:rPr lang="en-GB" dirty="0"/>
              <a:t>Standards - mandated through NHS National contract and commissioning</a:t>
            </a:r>
          </a:p>
          <a:p>
            <a:pPr marL="501650" lvl="2" indent="-285750">
              <a:buFont typeface="Arial" panose="020B0604020202020204" pitchFamily="34" charset="0"/>
              <a:buChar char="•"/>
            </a:pPr>
            <a:r>
              <a:rPr lang="en-GB" dirty="0"/>
              <a:t>National audits - monitored through CQC and Quality Surveillance Programme (formerly Peer Review)</a:t>
            </a:r>
          </a:p>
          <a:p>
            <a:pPr marL="285750" indent="-285750">
              <a:buFont typeface="Arial" panose="020B0604020202020204" pitchFamily="34" charset="0"/>
              <a:buChar char="•"/>
            </a:pPr>
            <a:r>
              <a:rPr lang="en-GB" dirty="0" smtClean="0"/>
              <a:t>Two </a:t>
            </a:r>
            <a:r>
              <a:rPr lang="en-GB" dirty="0"/>
              <a:t>main collection </a:t>
            </a:r>
            <a:r>
              <a:rPr lang="en-GB" dirty="0" smtClean="0"/>
              <a:t>routes for cancer data from trusts</a:t>
            </a:r>
            <a:endParaRPr lang="en-GB" dirty="0"/>
          </a:p>
          <a:p>
            <a:pPr marL="1184275" lvl="3" indent="-285750">
              <a:buFont typeface="Arial" panose="020B0604020202020204" pitchFamily="34" charset="0"/>
              <a:buChar char="•"/>
            </a:pPr>
            <a:r>
              <a:rPr lang="en-GB" dirty="0" smtClean="0"/>
              <a:t>PHE/NCRS</a:t>
            </a:r>
            <a:endParaRPr lang="en-GB" dirty="0"/>
          </a:p>
          <a:p>
            <a:pPr marL="1184275" lvl="3" indent="-285750">
              <a:buFont typeface="Arial" panose="020B0604020202020204" pitchFamily="34" charset="0"/>
              <a:buChar char="•"/>
            </a:pPr>
            <a:r>
              <a:rPr lang="en-GB" dirty="0" smtClean="0"/>
              <a:t>HSCIC/CASU</a:t>
            </a:r>
          </a:p>
          <a:p>
            <a:pPr marL="285750" indent="-285750">
              <a:buFont typeface="Arial" panose="020B0604020202020204" pitchFamily="34" charset="0"/>
              <a:buChar char="•"/>
            </a:pPr>
            <a:r>
              <a:rPr lang="en-GB" dirty="0" smtClean="0"/>
              <a:t>Other routine data and data collections such as HES and ONS deaths </a:t>
            </a:r>
          </a:p>
          <a:p>
            <a:pPr marL="285750" indent="-285750">
              <a:buFont typeface="Arial" panose="020B0604020202020204" pitchFamily="34" charset="0"/>
              <a:buChar char="•"/>
            </a:pPr>
            <a:r>
              <a:rPr lang="en-GB" dirty="0" smtClean="0"/>
              <a:t>HSCIC collects most of the NHS data (including some cancer data)</a:t>
            </a:r>
          </a:p>
          <a:p>
            <a:pPr marL="285750" indent="-285750">
              <a:buFont typeface="Arial" panose="020B0604020202020204" pitchFamily="34" charset="0"/>
              <a:buChar char="•"/>
            </a:pPr>
            <a:r>
              <a:rPr lang="en-GB" dirty="0" smtClean="0"/>
              <a:t>PHE/NCRS collates all cancer related data (some directly, some indirectly)</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smtClean="0"/>
          </a:p>
        </p:txBody>
      </p:sp>
      <p:sp>
        <p:nvSpPr>
          <p:cNvPr id="4" name="Slide Number Placeholder 3"/>
          <p:cNvSpPr>
            <a:spLocks noGrp="1"/>
          </p:cNvSpPr>
          <p:nvPr>
            <p:ph type="sldNum" sz="quarter" idx="10"/>
          </p:nvPr>
        </p:nvSpPr>
        <p:spPr/>
        <p:txBody>
          <a:bodyPr/>
          <a:lstStyle/>
          <a:p>
            <a:fld id="{A4E3085F-1058-40C9-BBBB-47102AB3ABF1}" type="slidenum">
              <a:rPr lang="en-US" smtClean="0"/>
              <a:pPr/>
              <a:t>3</a:t>
            </a:fld>
            <a:endParaRPr lang="en-US"/>
          </a:p>
        </p:txBody>
      </p:sp>
      <p:sp>
        <p:nvSpPr>
          <p:cNvPr id="3" name="Footer Placeholder 2"/>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17931670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National audits</a:t>
            </a:r>
            <a:endParaRPr lang="en-GB" dirty="0"/>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en-GB" dirty="0" smtClean="0"/>
              <a:t>Partnerships </a:t>
            </a:r>
            <a:r>
              <a:rPr lang="en-GB" dirty="0"/>
              <a:t>between clinical (Royal Colleges) and information services</a:t>
            </a:r>
          </a:p>
          <a:p>
            <a:pPr marL="501650" lvl="2" indent="-285750">
              <a:buFont typeface="Arial" panose="020B0604020202020204" pitchFamily="34" charset="0"/>
              <a:buChar char="•"/>
            </a:pPr>
            <a:r>
              <a:rPr lang="en-GB" dirty="0" smtClean="0"/>
              <a:t>Four audits</a:t>
            </a:r>
          </a:p>
          <a:p>
            <a:pPr marL="1184275" lvl="3" indent="-285750">
              <a:buFont typeface="Arial" panose="020B0604020202020204" pitchFamily="34" charset="0"/>
              <a:buChar char="•"/>
            </a:pPr>
            <a:r>
              <a:rPr lang="en-GB" dirty="0" smtClean="0"/>
              <a:t>NBCA(NBOCAP) – Bowel </a:t>
            </a:r>
          </a:p>
          <a:p>
            <a:pPr marL="1184275" lvl="3" indent="-285750">
              <a:buFont typeface="Arial" panose="020B0604020202020204" pitchFamily="34" charset="0"/>
              <a:buChar char="•"/>
            </a:pPr>
            <a:r>
              <a:rPr lang="en-GB" dirty="0" smtClean="0"/>
              <a:t>NOGCA – Oesophago-gastric</a:t>
            </a:r>
          </a:p>
          <a:p>
            <a:pPr marL="1184275" lvl="3" indent="-285750">
              <a:buFont typeface="Arial" panose="020B0604020202020204" pitchFamily="34" charset="0"/>
              <a:buChar char="•"/>
            </a:pPr>
            <a:r>
              <a:rPr lang="en-GB" dirty="0" smtClean="0"/>
              <a:t>NLCA – Lung</a:t>
            </a:r>
          </a:p>
          <a:p>
            <a:pPr marL="1184275" lvl="3" indent="-285750">
              <a:buFont typeface="Arial" panose="020B0604020202020204" pitchFamily="34" charset="0"/>
              <a:buChar char="•"/>
            </a:pPr>
            <a:r>
              <a:rPr lang="en-GB" dirty="0" smtClean="0"/>
              <a:t>NPCA – Prostate</a:t>
            </a:r>
          </a:p>
          <a:p>
            <a:pPr marL="501650" lvl="2" indent="-285750">
              <a:buFont typeface="Arial" panose="020B0604020202020204" pitchFamily="34" charset="0"/>
              <a:buChar char="•"/>
            </a:pPr>
            <a:r>
              <a:rPr lang="en-GB" dirty="0" smtClean="0"/>
              <a:t>DAHNO – Head &amp; Neck currently no contract</a:t>
            </a:r>
          </a:p>
          <a:p>
            <a:pPr marL="501650" lvl="2" indent="-285750">
              <a:buFont typeface="Arial" panose="020B0604020202020204" pitchFamily="34" charset="0"/>
              <a:buChar char="•"/>
            </a:pPr>
            <a:r>
              <a:rPr lang="en-GB" dirty="0"/>
              <a:t>Breast Cancer - likely to be commissioned in 2015 </a:t>
            </a:r>
          </a:p>
          <a:p>
            <a:pPr marL="285750" indent="-285750">
              <a:buFont typeface="Arial" panose="020B0604020202020204" pitchFamily="34" charset="0"/>
              <a:buChar char="•"/>
            </a:pPr>
            <a:r>
              <a:rPr lang="en-GB" dirty="0" smtClean="0"/>
              <a:t>Majority of audit data is also collected through COSD</a:t>
            </a:r>
          </a:p>
          <a:p>
            <a:pPr marL="285750" indent="-285750">
              <a:buFont typeface="Arial" panose="020B0604020202020204" pitchFamily="34" charset="0"/>
              <a:buChar char="•"/>
            </a:pPr>
            <a:r>
              <a:rPr lang="en-GB" dirty="0" smtClean="0"/>
              <a:t>Try to upload monthly for audits as well as COSD</a:t>
            </a:r>
          </a:p>
          <a:p>
            <a:pPr marL="285750" indent="-285750">
              <a:buFont typeface="Arial" panose="020B0604020202020204" pitchFamily="34" charset="0"/>
              <a:buChar char="•"/>
            </a:pPr>
            <a:r>
              <a:rPr lang="en-GB" dirty="0" smtClean="0"/>
              <a:t>Record in one place only for both COSD and audits</a:t>
            </a:r>
          </a:p>
        </p:txBody>
      </p:sp>
      <p:sp>
        <p:nvSpPr>
          <p:cNvPr id="4" name="Slide Number Placeholder 3"/>
          <p:cNvSpPr>
            <a:spLocks noGrp="1"/>
          </p:cNvSpPr>
          <p:nvPr>
            <p:ph type="sldNum" sz="quarter" idx="10"/>
          </p:nvPr>
        </p:nvSpPr>
        <p:spPr/>
        <p:txBody>
          <a:bodyPr/>
          <a:lstStyle/>
          <a:p>
            <a:r>
              <a:rPr lang="en-US" smtClean="0"/>
              <a:t>  </a:t>
            </a:r>
            <a:fld id="{11CAC823-C914-47A8-B1E8-ECC3F565C632}" type="slidenum">
              <a:rPr lang="en-US" smtClean="0"/>
              <a:pPr/>
              <a:t>4</a:t>
            </a:fld>
            <a:endParaRPr lang="en-US" dirty="0"/>
          </a:p>
        </p:txBody>
      </p:sp>
    </p:spTree>
    <p:extLst>
      <p:ext uri="{BB962C8B-B14F-4D97-AF65-F5344CB8AC3E}">
        <p14:creationId xmlns:p14="http://schemas.microsoft.com/office/powerpoint/2010/main" val="28221671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National Bowel Cancer Audit (NBCA)</a:t>
            </a:r>
            <a:endParaRPr lang="en-GB" dirty="0"/>
          </a:p>
        </p:txBody>
      </p:sp>
      <p:sp>
        <p:nvSpPr>
          <p:cNvPr id="3" name="Content Placeholder 2"/>
          <p:cNvSpPr>
            <a:spLocks noGrp="1"/>
          </p:cNvSpPr>
          <p:nvPr>
            <p:ph idx="1"/>
          </p:nvPr>
        </p:nvSpPr>
        <p:spPr/>
        <p:txBody>
          <a:bodyPr/>
          <a:lstStyle/>
          <a:p>
            <a:pPr marL="457200" indent="-457200">
              <a:buClr>
                <a:srgbClr val="00AE9E"/>
              </a:buClr>
              <a:buFont typeface="Wingdings" pitchFamily="2" charset="2"/>
              <a:buChar char="§"/>
              <a:defRPr/>
            </a:pPr>
            <a:r>
              <a:rPr lang="en-GB" dirty="0"/>
              <a:t>Data submitted by all participating NHS Trusts / Hospitals (MDTs)</a:t>
            </a:r>
          </a:p>
          <a:p>
            <a:pPr marL="457200" indent="-457200">
              <a:buClr>
                <a:srgbClr val="00AE9E"/>
              </a:buClr>
              <a:buFont typeface="Wingdings" pitchFamily="2" charset="2"/>
              <a:buChar char="§"/>
              <a:defRPr/>
            </a:pPr>
            <a:r>
              <a:rPr lang="en-GB" dirty="0"/>
              <a:t>Case ascertainment in England: 94% (compared to HES)</a:t>
            </a:r>
          </a:p>
          <a:p>
            <a:pPr marL="457200" indent="-457200">
              <a:buClr>
                <a:srgbClr val="00AE9E"/>
              </a:buClr>
              <a:buFont typeface="Wingdings" pitchFamily="2" charset="2"/>
              <a:buChar char="§"/>
              <a:defRPr/>
            </a:pPr>
            <a:r>
              <a:rPr lang="en-GB" dirty="0"/>
              <a:t>Data completeness: 87% patients undergoing major surgery </a:t>
            </a:r>
          </a:p>
          <a:p>
            <a:pPr marL="457200" indent="-457200">
              <a:buClr>
                <a:srgbClr val="00AE9E"/>
              </a:buClr>
              <a:buFont typeface="Wingdings" pitchFamily="2" charset="2"/>
              <a:buChar char="§"/>
              <a:defRPr/>
            </a:pPr>
            <a:r>
              <a:rPr lang="en-GB" dirty="0" smtClean="0"/>
              <a:t>Length </a:t>
            </a:r>
            <a:r>
              <a:rPr lang="en-GB" dirty="0"/>
              <a:t>of stay: large variation across SCNs (55% - 80% still in hospital 5 days after resection)</a:t>
            </a:r>
          </a:p>
          <a:p>
            <a:pPr marL="457200" indent="-457200">
              <a:buClr>
                <a:srgbClr val="00AE9E"/>
              </a:buClr>
              <a:buFont typeface="Wingdings" pitchFamily="2" charset="2"/>
              <a:buChar char="§"/>
              <a:defRPr/>
            </a:pPr>
            <a:r>
              <a:rPr lang="en-GB" dirty="0"/>
              <a:t>90 day post-operative mortality has fallen to 4.6% after major surgery</a:t>
            </a:r>
          </a:p>
          <a:p>
            <a:pPr marL="457200" indent="-457200">
              <a:buClr>
                <a:srgbClr val="00AE9E"/>
              </a:buClr>
              <a:buFont typeface="Wingdings" pitchFamily="2" charset="2"/>
              <a:buChar char="§"/>
              <a:defRPr/>
            </a:pPr>
            <a:r>
              <a:rPr lang="en-GB" dirty="0"/>
              <a:t>Overall 2 year survival: large variation across </a:t>
            </a:r>
            <a:r>
              <a:rPr lang="en-GB" dirty="0" smtClean="0"/>
              <a:t>SCNs</a:t>
            </a:r>
          </a:p>
          <a:p>
            <a:pPr marL="457200" indent="-457200">
              <a:buClr>
                <a:srgbClr val="00AE9E"/>
              </a:buClr>
              <a:buFont typeface="Wingdings" pitchFamily="2" charset="2"/>
              <a:buChar char="§"/>
              <a:defRPr/>
            </a:pPr>
            <a:r>
              <a:rPr lang="en-GB" b="1" dirty="0"/>
              <a:t>Audit data used for Consultant Outcomes Publication</a:t>
            </a:r>
          </a:p>
          <a:p>
            <a:pPr marL="457200" indent="-457200">
              <a:buClr>
                <a:srgbClr val="00AE9E"/>
              </a:buClr>
              <a:buFont typeface="Wingdings" pitchFamily="2" charset="2"/>
              <a:buChar char="§"/>
              <a:defRPr/>
            </a:pPr>
            <a:endParaRPr lang="en-GB" dirty="0"/>
          </a:p>
        </p:txBody>
      </p:sp>
      <p:sp>
        <p:nvSpPr>
          <p:cNvPr id="4" name="Slide Number Placeholder 3"/>
          <p:cNvSpPr>
            <a:spLocks noGrp="1"/>
          </p:cNvSpPr>
          <p:nvPr>
            <p:ph type="sldNum" sz="quarter" idx="10"/>
          </p:nvPr>
        </p:nvSpPr>
        <p:spPr/>
        <p:txBody>
          <a:bodyPr/>
          <a:lstStyle/>
          <a:p>
            <a:r>
              <a:rPr lang="en-US" smtClean="0"/>
              <a:t>  </a:t>
            </a:r>
            <a:fld id="{11CAC823-C914-47A8-B1E8-ECC3F565C632}" type="slidenum">
              <a:rPr lang="en-US" smtClean="0"/>
              <a:pPr/>
              <a:t>5</a:t>
            </a:fld>
            <a:endParaRPr lang="en-US" dirty="0"/>
          </a:p>
        </p:txBody>
      </p:sp>
    </p:spTree>
    <p:extLst>
      <p:ext uri="{BB962C8B-B14F-4D97-AF65-F5344CB8AC3E}">
        <p14:creationId xmlns:p14="http://schemas.microsoft.com/office/powerpoint/2010/main" val="4210686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National Audits</a:t>
            </a:r>
            <a:endParaRPr lang="en-GB" dirty="0"/>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en-GB" dirty="0" smtClean="0"/>
              <a:t>Consultant Outcomes Publications based on audit data</a:t>
            </a:r>
          </a:p>
          <a:p>
            <a:pPr marL="285750" indent="-285750">
              <a:buFont typeface="Arial" panose="020B0604020202020204" pitchFamily="34" charset="0"/>
              <a:buChar char="•"/>
            </a:pPr>
            <a:r>
              <a:rPr lang="en-GB" dirty="0" smtClean="0"/>
              <a:t>COSD provides the routine data (Bowel audit only 4 additional items, lung all in COSD </a:t>
            </a:r>
            <a:r>
              <a:rPr lang="en-GB" dirty="0" err="1" smtClean="0"/>
              <a:t>inc</a:t>
            </a:r>
            <a:r>
              <a:rPr lang="en-GB" dirty="0" smtClean="0"/>
              <a:t> EGFR and smoking status)</a:t>
            </a:r>
          </a:p>
          <a:p>
            <a:pPr marL="285750" indent="-285750">
              <a:buFont typeface="Arial" panose="020B0604020202020204" pitchFamily="34" charset="0"/>
              <a:buChar char="•"/>
            </a:pPr>
            <a:r>
              <a:rPr lang="en-GB" dirty="0" smtClean="0"/>
              <a:t>Good case ascertainment in </a:t>
            </a:r>
            <a:r>
              <a:rPr lang="en-GB" dirty="0"/>
              <a:t>e</a:t>
            </a:r>
            <a:r>
              <a:rPr lang="en-GB" dirty="0" smtClean="0"/>
              <a:t>stablished audits ( eg 94% Bowel)</a:t>
            </a:r>
          </a:p>
          <a:p>
            <a:pPr marL="285750" indent="-285750">
              <a:buFont typeface="Arial" panose="020B0604020202020204" pitchFamily="34" charset="0"/>
              <a:buChar char="•"/>
            </a:pPr>
            <a:r>
              <a:rPr lang="en-GB" dirty="0" smtClean="0"/>
              <a:t>Developing PROMS/PREMS</a:t>
            </a:r>
          </a:p>
          <a:p>
            <a:pPr marL="285750" indent="-285750">
              <a:buFont typeface="Arial" panose="020B0604020202020204" pitchFamily="34" charset="0"/>
              <a:buChar char="•"/>
            </a:pPr>
            <a:r>
              <a:rPr lang="en-GB" dirty="0" smtClean="0"/>
              <a:t>Increasing focus on using the data rather than collecting the data</a:t>
            </a:r>
            <a:endParaRPr lang="en-GB" dirty="0"/>
          </a:p>
        </p:txBody>
      </p:sp>
      <p:sp>
        <p:nvSpPr>
          <p:cNvPr id="4" name="Slide Number Placeholder 3"/>
          <p:cNvSpPr>
            <a:spLocks noGrp="1"/>
          </p:cNvSpPr>
          <p:nvPr>
            <p:ph type="sldNum" sz="quarter" idx="10"/>
          </p:nvPr>
        </p:nvSpPr>
        <p:spPr/>
        <p:txBody>
          <a:bodyPr/>
          <a:lstStyle/>
          <a:p>
            <a:r>
              <a:rPr lang="en-US" smtClean="0"/>
              <a:t>  </a:t>
            </a:r>
            <a:fld id="{11CAC823-C914-47A8-B1E8-ECC3F565C632}" type="slidenum">
              <a:rPr lang="en-US" smtClean="0"/>
              <a:pPr/>
              <a:t>6</a:t>
            </a:fld>
            <a:endParaRPr lang="en-US" dirty="0"/>
          </a:p>
        </p:txBody>
      </p:sp>
    </p:spTree>
    <p:extLst>
      <p:ext uri="{BB962C8B-B14F-4D97-AF65-F5344CB8AC3E}">
        <p14:creationId xmlns:p14="http://schemas.microsoft.com/office/powerpoint/2010/main" val="16241837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NBCA  - </a:t>
            </a:r>
            <a:r>
              <a:rPr lang="en-GB" altLang="en-US" dirty="0" smtClean="0"/>
              <a:t>New </a:t>
            </a:r>
            <a:r>
              <a:rPr lang="en-GB" altLang="en-US" dirty="0"/>
              <a:t>contract 2015 – 18</a:t>
            </a:r>
            <a:r>
              <a:rPr lang="en-GB" altLang="en-US" b="1" dirty="0"/>
              <a:t/>
            </a:r>
            <a:br>
              <a:rPr lang="en-GB" altLang="en-US" b="1" dirty="0"/>
            </a:br>
            <a:endParaRPr lang="en-GB" dirty="0"/>
          </a:p>
        </p:txBody>
      </p:sp>
      <p:sp>
        <p:nvSpPr>
          <p:cNvPr id="3" name="Content Placeholder 2"/>
          <p:cNvSpPr>
            <a:spLocks noGrp="1"/>
          </p:cNvSpPr>
          <p:nvPr>
            <p:ph idx="1"/>
          </p:nvPr>
        </p:nvSpPr>
        <p:spPr/>
        <p:txBody>
          <a:bodyPr/>
          <a:lstStyle/>
          <a:p>
            <a:pPr marL="457200" indent="-457200">
              <a:spcBef>
                <a:spcPct val="0"/>
              </a:spcBef>
              <a:buClr>
                <a:srgbClr val="00AE9E"/>
              </a:buClr>
              <a:buFont typeface="Wingdings" pitchFamily="2" charset="2"/>
              <a:buChar char="§"/>
            </a:pPr>
            <a:r>
              <a:rPr lang="en-GB" altLang="en-US" dirty="0">
                <a:latin typeface="+mn-lt"/>
              </a:rPr>
              <a:t>Use </a:t>
            </a:r>
            <a:r>
              <a:rPr lang="en-GB" altLang="en-US" b="1" dirty="0">
                <a:latin typeface="+mn-lt"/>
              </a:rPr>
              <a:t>redesigned minimum data</a:t>
            </a:r>
            <a:r>
              <a:rPr lang="en-GB" altLang="en-US" dirty="0">
                <a:latin typeface="+mn-lt"/>
              </a:rPr>
              <a:t>set (37 COSD and 4 audit-specific items)</a:t>
            </a:r>
          </a:p>
          <a:p>
            <a:pPr marL="457200" indent="-457200">
              <a:spcBef>
                <a:spcPct val="0"/>
              </a:spcBef>
              <a:buClr>
                <a:srgbClr val="00AE9E"/>
              </a:buClr>
              <a:buFont typeface="Wingdings" pitchFamily="2" charset="2"/>
              <a:buChar char="§"/>
            </a:pPr>
            <a:r>
              <a:rPr lang="en-GB" altLang="en-US" b="1" dirty="0">
                <a:latin typeface="+mn-lt"/>
              </a:rPr>
              <a:t>Extend scope:</a:t>
            </a:r>
          </a:p>
          <a:p>
            <a:pPr marL="990600" lvl="4" indent="-457200">
              <a:spcBef>
                <a:spcPct val="0"/>
              </a:spcBef>
              <a:buClr>
                <a:srgbClr val="00AE9E"/>
              </a:buClr>
              <a:buFont typeface="Wingdings" pitchFamily="2" charset="2"/>
              <a:buChar char="§"/>
            </a:pPr>
            <a:r>
              <a:rPr lang="en-GB" altLang="en-US" sz="1800" dirty="0">
                <a:latin typeface="+mn-lt"/>
                <a:cs typeface="ヒラギノ角ゴ Pro W3" pitchFamily="84" charset="-128"/>
              </a:rPr>
              <a:t>Look </a:t>
            </a:r>
            <a:r>
              <a:rPr lang="en-GB" altLang="en-US" sz="1800" b="1" dirty="0">
                <a:latin typeface="+mn-lt"/>
                <a:cs typeface="ヒラギノ角ゴ Pro W3" pitchFamily="84" charset="-128"/>
              </a:rPr>
              <a:t>earlier in pathway</a:t>
            </a:r>
          </a:p>
          <a:p>
            <a:pPr lvl="5"/>
            <a:r>
              <a:rPr lang="en-GB" altLang="en-US" sz="1400" dirty="0"/>
              <a:t>Stage at diagnosis</a:t>
            </a:r>
          </a:p>
          <a:p>
            <a:pPr lvl="5"/>
            <a:r>
              <a:rPr lang="en-GB" altLang="en-US" sz="1400" dirty="0"/>
              <a:t>Where and how diagnosed</a:t>
            </a:r>
            <a:endParaRPr lang="en-GB" altLang="en-US" sz="1400" b="1" dirty="0"/>
          </a:p>
          <a:p>
            <a:pPr marL="990600" lvl="4" indent="-457200">
              <a:spcBef>
                <a:spcPct val="0"/>
              </a:spcBef>
              <a:buClr>
                <a:srgbClr val="00AE9E"/>
              </a:buClr>
              <a:buFont typeface="Wingdings" pitchFamily="2" charset="2"/>
              <a:buChar char="§"/>
            </a:pPr>
            <a:r>
              <a:rPr lang="en-GB" altLang="en-US" sz="1800" dirty="0">
                <a:latin typeface="+mn-lt"/>
                <a:cs typeface="ヒラギノ角ゴ Pro W3" pitchFamily="84" charset="-128"/>
              </a:rPr>
              <a:t>Audit of patients who do </a:t>
            </a:r>
            <a:r>
              <a:rPr lang="en-GB" altLang="en-US" sz="1800" u="sng" dirty="0">
                <a:latin typeface="+mn-lt"/>
                <a:cs typeface="ヒラギノ角ゴ Pro W3" pitchFamily="84" charset="-128"/>
              </a:rPr>
              <a:t>not</a:t>
            </a:r>
            <a:r>
              <a:rPr lang="en-GB" altLang="en-US" sz="1800" dirty="0">
                <a:latin typeface="+mn-lt"/>
                <a:cs typeface="ヒラギノ角ゴ Pro W3" pitchFamily="84" charset="-128"/>
              </a:rPr>
              <a:t> have major resection</a:t>
            </a:r>
          </a:p>
          <a:p>
            <a:pPr lvl="5"/>
            <a:r>
              <a:rPr lang="en-GB" altLang="en-US" sz="1400" dirty="0"/>
              <a:t>Too frail</a:t>
            </a:r>
          </a:p>
          <a:p>
            <a:pPr lvl="5"/>
            <a:r>
              <a:rPr lang="en-GB" altLang="en-US" sz="1400" dirty="0"/>
              <a:t>Too little cancer</a:t>
            </a:r>
          </a:p>
          <a:p>
            <a:pPr lvl="5"/>
            <a:r>
              <a:rPr lang="en-GB" altLang="en-US" sz="1400" dirty="0"/>
              <a:t>Too much cancer</a:t>
            </a:r>
          </a:p>
          <a:p>
            <a:pPr marL="990600" lvl="4" indent="-457200">
              <a:spcBef>
                <a:spcPct val="0"/>
              </a:spcBef>
              <a:buClr>
                <a:srgbClr val="00AE9E"/>
              </a:buClr>
              <a:buFont typeface="Wingdings" pitchFamily="2" charset="2"/>
              <a:buChar char="§"/>
            </a:pPr>
            <a:r>
              <a:rPr lang="en-GB" altLang="en-US" sz="1800" dirty="0">
                <a:latin typeface="+mn-lt"/>
                <a:cs typeface="ヒラギノ角ゴ Pro W3" pitchFamily="84" charset="-128"/>
              </a:rPr>
              <a:t>Look </a:t>
            </a:r>
            <a:r>
              <a:rPr lang="en-GB" altLang="en-US" sz="1800" b="1" dirty="0">
                <a:latin typeface="+mn-lt"/>
                <a:cs typeface="ヒラギノ角ゴ Pro W3" pitchFamily="84" charset="-128"/>
              </a:rPr>
              <a:t>later in pathway</a:t>
            </a:r>
          </a:p>
          <a:p>
            <a:pPr lvl="5"/>
            <a:r>
              <a:rPr lang="en-GB" altLang="en-US" sz="1400" dirty="0"/>
              <a:t>Interventions</a:t>
            </a:r>
          </a:p>
          <a:p>
            <a:pPr lvl="5"/>
            <a:r>
              <a:rPr lang="en-GB" altLang="en-US" sz="1400" dirty="0"/>
              <a:t>Recurrence</a:t>
            </a:r>
          </a:p>
          <a:p>
            <a:pPr lvl="5"/>
            <a:r>
              <a:rPr lang="en-GB" altLang="en-US" sz="1400" dirty="0"/>
              <a:t>Long-term survival</a:t>
            </a:r>
          </a:p>
          <a:p>
            <a:pPr marL="285750" indent="-285750">
              <a:spcBef>
                <a:spcPct val="50000"/>
              </a:spcBef>
              <a:buFont typeface="Arial" panose="020B0604020202020204" pitchFamily="34" charset="0"/>
              <a:buChar char="•"/>
            </a:pPr>
            <a:r>
              <a:rPr lang="en-GB" altLang="en-US" sz="1600" dirty="0"/>
              <a:t>Further develop use of </a:t>
            </a:r>
            <a:r>
              <a:rPr lang="en-GB" altLang="en-US" sz="1600" b="1" dirty="0"/>
              <a:t>linked data</a:t>
            </a:r>
            <a:r>
              <a:rPr lang="en-GB" altLang="en-US" sz="1600" dirty="0"/>
              <a:t> (e.g. radiotherapy, chemotherapy, emergency laparotomy, intensive care)</a:t>
            </a:r>
          </a:p>
          <a:p>
            <a:pPr marL="285750" indent="-285750">
              <a:spcBef>
                <a:spcPct val="50000"/>
              </a:spcBef>
              <a:buFont typeface="Arial" panose="020B0604020202020204" pitchFamily="34" charset="0"/>
              <a:buChar char="•"/>
            </a:pPr>
            <a:r>
              <a:rPr lang="en-GB" altLang="en-US" sz="1600" dirty="0"/>
              <a:t>Establish feasibility of using information </a:t>
            </a:r>
            <a:r>
              <a:rPr lang="en-GB" altLang="en-US" sz="1600" b="1" dirty="0"/>
              <a:t>reported by patients</a:t>
            </a:r>
          </a:p>
        </p:txBody>
      </p:sp>
      <p:sp>
        <p:nvSpPr>
          <p:cNvPr id="4" name="Slide Number Placeholder 3"/>
          <p:cNvSpPr>
            <a:spLocks noGrp="1"/>
          </p:cNvSpPr>
          <p:nvPr>
            <p:ph type="sldNum" sz="quarter" idx="10"/>
          </p:nvPr>
        </p:nvSpPr>
        <p:spPr/>
        <p:txBody>
          <a:bodyPr/>
          <a:lstStyle/>
          <a:p>
            <a:r>
              <a:rPr lang="en-US" smtClean="0"/>
              <a:t>  </a:t>
            </a:r>
            <a:fld id="{11CAC823-C914-47A8-B1E8-ECC3F565C632}" type="slidenum">
              <a:rPr lang="en-US" smtClean="0"/>
              <a:pPr/>
              <a:t>7</a:t>
            </a:fld>
            <a:endParaRPr lang="en-US" dirty="0"/>
          </a:p>
        </p:txBody>
      </p:sp>
    </p:spTree>
    <p:extLst>
      <p:ext uri="{BB962C8B-B14F-4D97-AF65-F5344CB8AC3E}">
        <p14:creationId xmlns:p14="http://schemas.microsoft.com/office/powerpoint/2010/main" val="3349366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76672"/>
            <a:ext cx="8028000" cy="1080120"/>
          </a:xfrm>
        </p:spPr>
        <p:txBody>
          <a:bodyPr>
            <a:normAutofit fontScale="90000"/>
          </a:bodyPr>
          <a:lstStyle/>
          <a:p>
            <a:r>
              <a:rPr lang="en-GB" dirty="0" smtClean="0"/>
              <a:t>National Oesophago-gastric Cancer Audit (NOGCA)</a:t>
            </a:r>
            <a:endParaRPr lang="en-GB" dirty="0"/>
          </a:p>
        </p:txBody>
      </p:sp>
      <p:sp>
        <p:nvSpPr>
          <p:cNvPr id="3" name="Content Placeholder 2"/>
          <p:cNvSpPr>
            <a:spLocks noGrp="1"/>
          </p:cNvSpPr>
          <p:nvPr>
            <p:ph idx="1"/>
          </p:nvPr>
        </p:nvSpPr>
        <p:spPr>
          <a:xfrm>
            <a:off x="558000" y="2060848"/>
            <a:ext cx="8028000" cy="3888432"/>
          </a:xfrm>
        </p:spPr>
        <p:txBody>
          <a:bodyPr/>
          <a:lstStyle/>
          <a:p>
            <a:pPr marL="457200" indent="-457200">
              <a:spcBef>
                <a:spcPct val="0"/>
              </a:spcBef>
              <a:buClr>
                <a:srgbClr val="00AE9E"/>
              </a:buClr>
              <a:buFont typeface="Wingdings" pitchFamily="2" charset="2"/>
              <a:buChar char="§"/>
              <a:defRPr/>
            </a:pPr>
            <a:r>
              <a:rPr lang="en-GB" dirty="0">
                <a:latin typeface="+mn-lt"/>
              </a:rPr>
              <a:t>Data submitted by all participating NHS trusts / hospitals (MDTs</a:t>
            </a:r>
            <a:r>
              <a:rPr lang="en-GB" dirty="0" smtClean="0">
                <a:latin typeface="+mn-lt"/>
              </a:rPr>
              <a:t>)</a:t>
            </a:r>
          </a:p>
          <a:p>
            <a:pPr marL="457200" indent="-457200">
              <a:spcBef>
                <a:spcPct val="0"/>
              </a:spcBef>
              <a:buClr>
                <a:srgbClr val="00AE9E"/>
              </a:buClr>
              <a:buFont typeface="Wingdings" pitchFamily="2" charset="2"/>
              <a:buChar char="§"/>
              <a:defRPr/>
            </a:pPr>
            <a:endParaRPr lang="en-GB" dirty="0">
              <a:latin typeface="+mn-lt"/>
            </a:endParaRPr>
          </a:p>
          <a:p>
            <a:pPr marL="457200" indent="-457200">
              <a:spcBef>
                <a:spcPct val="0"/>
              </a:spcBef>
              <a:buClr>
                <a:srgbClr val="00AE9E"/>
              </a:buClr>
              <a:buFont typeface="Wingdings" pitchFamily="2" charset="2"/>
              <a:buChar char="§"/>
              <a:defRPr/>
            </a:pPr>
            <a:r>
              <a:rPr lang="en-GB" dirty="0">
                <a:latin typeface="+mn-lt"/>
              </a:rPr>
              <a:t>Case ascertainment: 80% tumour records / 95% surgical </a:t>
            </a:r>
            <a:r>
              <a:rPr lang="en-GB" dirty="0" smtClean="0">
                <a:latin typeface="+mn-lt"/>
              </a:rPr>
              <a:t>records</a:t>
            </a:r>
          </a:p>
          <a:p>
            <a:pPr marL="457200" indent="-457200">
              <a:spcBef>
                <a:spcPct val="0"/>
              </a:spcBef>
              <a:buClr>
                <a:srgbClr val="00AE9E"/>
              </a:buClr>
              <a:buFont typeface="Wingdings" pitchFamily="2" charset="2"/>
              <a:buChar char="§"/>
              <a:defRPr/>
            </a:pPr>
            <a:endParaRPr lang="en-GB" dirty="0">
              <a:latin typeface="+mn-lt"/>
            </a:endParaRPr>
          </a:p>
          <a:p>
            <a:pPr marL="457200" indent="-457200">
              <a:spcBef>
                <a:spcPct val="0"/>
              </a:spcBef>
              <a:buClr>
                <a:srgbClr val="00AE9E"/>
              </a:buClr>
              <a:buFont typeface="Wingdings" pitchFamily="2" charset="2"/>
              <a:buChar char="§"/>
              <a:defRPr/>
            </a:pPr>
            <a:r>
              <a:rPr lang="en-GB" dirty="0">
                <a:latin typeface="+mn-lt"/>
              </a:rPr>
              <a:t>Linked to RTDS: 90.6% of radiotherapy records linked </a:t>
            </a:r>
            <a:r>
              <a:rPr lang="en-GB" dirty="0" smtClean="0">
                <a:latin typeface="+mn-lt"/>
              </a:rPr>
              <a:t>successfully</a:t>
            </a:r>
          </a:p>
          <a:p>
            <a:pPr marL="457200" indent="-457200">
              <a:spcBef>
                <a:spcPct val="0"/>
              </a:spcBef>
              <a:buClr>
                <a:srgbClr val="00AE9E"/>
              </a:buClr>
              <a:buFont typeface="Wingdings" pitchFamily="2" charset="2"/>
              <a:buChar char="§"/>
              <a:defRPr/>
            </a:pPr>
            <a:endParaRPr lang="en-GB" dirty="0">
              <a:latin typeface="+mn-lt"/>
            </a:endParaRPr>
          </a:p>
          <a:p>
            <a:pPr marL="457200" indent="-457200">
              <a:spcBef>
                <a:spcPct val="0"/>
              </a:spcBef>
              <a:buClr>
                <a:srgbClr val="00AE9E"/>
              </a:buClr>
              <a:buFont typeface="Wingdings" pitchFamily="2" charset="2"/>
              <a:buChar char="§"/>
              <a:defRPr/>
            </a:pPr>
            <a:r>
              <a:rPr lang="en-GB" dirty="0">
                <a:latin typeface="+mn-lt"/>
              </a:rPr>
              <a:t>Over 1000 HGD cases </a:t>
            </a:r>
            <a:r>
              <a:rPr lang="en-GB" dirty="0" smtClean="0">
                <a:latin typeface="+mn-lt"/>
              </a:rPr>
              <a:t>submitted</a:t>
            </a:r>
          </a:p>
          <a:p>
            <a:pPr marL="457200" indent="-457200">
              <a:spcBef>
                <a:spcPct val="0"/>
              </a:spcBef>
              <a:buClr>
                <a:srgbClr val="00AE9E"/>
              </a:buClr>
              <a:buFont typeface="Wingdings" pitchFamily="2" charset="2"/>
              <a:buChar char="§"/>
              <a:defRPr/>
            </a:pPr>
            <a:endParaRPr lang="en-GB" dirty="0">
              <a:latin typeface="+mn-lt"/>
            </a:endParaRPr>
          </a:p>
          <a:p>
            <a:pPr marL="457200" indent="-457200">
              <a:spcBef>
                <a:spcPct val="0"/>
              </a:spcBef>
              <a:buClr>
                <a:srgbClr val="00AE9E"/>
              </a:buClr>
              <a:buFont typeface="Wingdings" pitchFamily="2" charset="2"/>
              <a:buChar char="§"/>
              <a:defRPr/>
            </a:pPr>
            <a:r>
              <a:rPr lang="en-GB" dirty="0" smtClean="0">
                <a:latin typeface="+mn-lt"/>
              </a:rPr>
              <a:t>Contract </a:t>
            </a:r>
            <a:r>
              <a:rPr lang="en-GB" dirty="0">
                <a:latin typeface="+mn-lt"/>
              </a:rPr>
              <a:t>until June 2017</a:t>
            </a:r>
          </a:p>
          <a:p>
            <a:pPr marL="285750" indent="-285750">
              <a:buFont typeface="Arial" panose="020B0604020202020204" pitchFamily="34" charset="0"/>
              <a:buChar char="•"/>
            </a:pPr>
            <a:r>
              <a:rPr lang="en-GB" b="1" dirty="0"/>
              <a:t>Audit data used for Consultant Outcomes Publication</a:t>
            </a:r>
          </a:p>
          <a:p>
            <a:endParaRPr lang="en-GB" dirty="0"/>
          </a:p>
        </p:txBody>
      </p:sp>
      <p:sp>
        <p:nvSpPr>
          <p:cNvPr id="4" name="Slide Number Placeholder 3"/>
          <p:cNvSpPr>
            <a:spLocks noGrp="1"/>
          </p:cNvSpPr>
          <p:nvPr>
            <p:ph type="sldNum" sz="quarter" idx="10"/>
          </p:nvPr>
        </p:nvSpPr>
        <p:spPr/>
        <p:txBody>
          <a:bodyPr/>
          <a:lstStyle/>
          <a:p>
            <a:r>
              <a:rPr lang="en-US" smtClean="0"/>
              <a:t>  </a:t>
            </a:r>
            <a:fld id="{11CAC823-C914-47A8-B1E8-ECC3F565C632}" type="slidenum">
              <a:rPr lang="en-US" smtClean="0"/>
              <a:pPr/>
              <a:t>8</a:t>
            </a:fld>
            <a:endParaRPr lang="en-US" dirty="0"/>
          </a:p>
        </p:txBody>
      </p:sp>
    </p:spTree>
    <p:extLst>
      <p:ext uri="{BB962C8B-B14F-4D97-AF65-F5344CB8AC3E}">
        <p14:creationId xmlns:p14="http://schemas.microsoft.com/office/powerpoint/2010/main" val="25420559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611560" y="3213100"/>
            <a:ext cx="7704856" cy="936625"/>
          </a:xfrm>
        </p:spPr>
        <p:txBody>
          <a:bodyPr>
            <a:normAutofit/>
          </a:bodyPr>
          <a:lstStyle/>
          <a:p>
            <a:r>
              <a:rPr lang="en-GB" altLang="en-US" b="1" dirty="0" smtClean="0"/>
              <a:t>Fall in both 30 and 90 day mortality post curative oesophagectomy and </a:t>
            </a:r>
            <a:r>
              <a:rPr lang="en-GB" altLang="en-US" b="1" dirty="0" err="1" smtClean="0"/>
              <a:t>gastrectomy</a:t>
            </a:r>
            <a:endParaRPr lang="en-GB" altLang="en-US" b="1" dirty="0" smtClean="0"/>
          </a:p>
        </p:txBody>
      </p:sp>
      <p:sp>
        <p:nvSpPr>
          <p:cNvPr id="3" name="Title 2"/>
          <p:cNvSpPr>
            <a:spLocks noGrp="1"/>
          </p:cNvSpPr>
          <p:nvPr>
            <p:ph type="title"/>
          </p:nvPr>
        </p:nvSpPr>
        <p:spPr/>
        <p:txBody>
          <a:bodyPr>
            <a:normAutofit fontScale="90000"/>
          </a:bodyPr>
          <a:lstStyle/>
          <a:p>
            <a:pPr>
              <a:defRPr/>
            </a:pPr>
            <a:r>
              <a:rPr lang="en-GB" dirty="0" smtClean="0"/>
              <a:t>NOGCA Surgical Outcomes</a:t>
            </a:r>
            <a:endParaRPr lang="en-GB" dirty="0"/>
          </a:p>
        </p:txBody>
      </p:sp>
      <p:graphicFrame>
        <p:nvGraphicFramePr>
          <p:cNvPr id="2" name="Table 1"/>
          <p:cNvGraphicFramePr>
            <a:graphicFrameLocks noGrp="1"/>
          </p:cNvGraphicFramePr>
          <p:nvPr>
            <p:extLst>
              <p:ext uri="{D42A27DB-BD31-4B8C-83A1-F6EECF244321}">
                <p14:modId xmlns:p14="http://schemas.microsoft.com/office/powerpoint/2010/main" val="997348235"/>
              </p:ext>
            </p:extLst>
          </p:nvPr>
        </p:nvGraphicFramePr>
        <p:xfrm>
          <a:off x="611188" y="1700213"/>
          <a:ext cx="7921625" cy="1185862"/>
        </p:xfrm>
        <a:graphic>
          <a:graphicData uri="http://schemas.openxmlformats.org/drawingml/2006/table">
            <a:tbl>
              <a:tblPr firstRow="1" firstCol="1" bandRow="1">
                <a:tableStyleId>{5C22544A-7EE6-4342-B048-85BDC9FD1C3A}</a:tableStyleId>
              </a:tblPr>
              <a:tblGrid>
                <a:gridCol w="2160445"/>
                <a:gridCol w="1440295"/>
                <a:gridCol w="1440295"/>
                <a:gridCol w="1440295"/>
                <a:gridCol w="1440295"/>
              </a:tblGrid>
              <a:tr h="396901">
                <a:tc>
                  <a:txBody>
                    <a:bodyPr/>
                    <a:lstStyle/>
                    <a:p>
                      <a:pPr algn="just">
                        <a:lnSpc>
                          <a:spcPct val="115000"/>
                        </a:lnSpc>
                        <a:spcAft>
                          <a:spcPts val="0"/>
                        </a:spcAft>
                      </a:pPr>
                      <a:r>
                        <a:rPr lang="en-GB" sz="1500" dirty="0">
                          <a:effectLst/>
                        </a:rPr>
                        <a:t> </a:t>
                      </a:r>
                      <a:endParaRPr lang="en-GB" sz="1500" dirty="0">
                        <a:solidFill>
                          <a:srgbClr val="365F91"/>
                        </a:solidFill>
                        <a:effectLst/>
                        <a:latin typeface="Calibri"/>
                        <a:ea typeface="Calibri"/>
                        <a:cs typeface="Times New Roman"/>
                      </a:endParaRPr>
                    </a:p>
                  </a:txBody>
                  <a:tcPr marL="68586" marR="68586" marT="0" marB="0"/>
                </a:tc>
                <a:tc gridSpan="2">
                  <a:txBody>
                    <a:bodyPr/>
                    <a:lstStyle/>
                    <a:p>
                      <a:pPr algn="just">
                        <a:lnSpc>
                          <a:spcPct val="115000"/>
                        </a:lnSpc>
                        <a:spcAft>
                          <a:spcPts val="0"/>
                        </a:spcAft>
                      </a:pPr>
                      <a:r>
                        <a:rPr lang="en-GB" sz="1500" dirty="0">
                          <a:effectLst/>
                        </a:rPr>
                        <a:t>Oesophagectomy </a:t>
                      </a:r>
                      <a:r>
                        <a:rPr lang="en-GB" sz="1500" dirty="0" smtClean="0">
                          <a:effectLst/>
                        </a:rPr>
                        <a:t> (%)</a:t>
                      </a:r>
                      <a:endParaRPr lang="en-GB" sz="1500" dirty="0">
                        <a:effectLst/>
                      </a:endParaRPr>
                    </a:p>
                  </a:txBody>
                  <a:tcPr marL="68586" marR="68586" marT="0" marB="0"/>
                </a:tc>
                <a:tc hMerge="1">
                  <a:txBody>
                    <a:bodyPr/>
                    <a:lstStyle/>
                    <a:p>
                      <a:endParaRPr lang="en-GB"/>
                    </a:p>
                  </a:txBody>
                  <a:tcPr/>
                </a:tc>
                <a:tc gridSpan="2">
                  <a:txBody>
                    <a:bodyPr/>
                    <a:lstStyle/>
                    <a:p>
                      <a:pPr algn="just">
                        <a:lnSpc>
                          <a:spcPct val="115000"/>
                        </a:lnSpc>
                        <a:spcAft>
                          <a:spcPts val="0"/>
                        </a:spcAft>
                      </a:pPr>
                      <a:r>
                        <a:rPr lang="en-GB" sz="1500" dirty="0" smtClean="0">
                          <a:effectLst/>
                        </a:rPr>
                        <a:t>Gastrectomy (%)</a:t>
                      </a:r>
                      <a:endParaRPr lang="en-GB" sz="1500" dirty="0">
                        <a:effectLst/>
                      </a:endParaRPr>
                    </a:p>
                  </a:txBody>
                  <a:tcPr marL="68586" marR="68586" marT="0" marB="0"/>
                </a:tc>
                <a:tc hMerge="1">
                  <a:txBody>
                    <a:bodyPr/>
                    <a:lstStyle/>
                    <a:p>
                      <a:endParaRPr lang="en-GB"/>
                    </a:p>
                  </a:txBody>
                  <a:tcPr/>
                </a:tc>
              </a:tr>
              <a:tr h="262987">
                <a:tc>
                  <a:txBody>
                    <a:bodyPr/>
                    <a:lstStyle/>
                    <a:p>
                      <a:pPr algn="just">
                        <a:lnSpc>
                          <a:spcPct val="115000"/>
                        </a:lnSpc>
                        <a:spcAft>
                          <a:spcPts val="0"/>
                        </a:spcAft>
                      </a:pPr>
                      <a:r>
                        <a:rPr lang="en-GB" sz="1500" dirty="0">
                          <a:effectLst/>
                        </a:rPr>
                        <a:t> </a:t>
                      </a:r>
                      <a:endParaRPr lang="en-GB" sz="1500" dirty="0">
                        <a:solidFill>
                          <a:srgbClr val="365F91"/>
                        </a:solidFill>
                        <a:effectLst/>
                        <a:latin typeface="Calibri"/>
                        <a:ea typeface="Calibri"/>
                        <a:cs typeface="Times New Roman"/>
                      </a:endParaRPr>
                    </a:p>
                  </a:txBody>
                  <a:tcPr marL="68586" marR="68586" marT="0" marB="0"/>
                </a:tc>
                <a:tc>
                  <a:txBody>
                    <a:bodyPr/>
                    <a:lstStyle/>
                    <a:p>
                      <a:pPr algn="just">
                        <a:lnSpc>
                          <a:spcPct val="115000"/>
                        </a:lnSpc>
                        <a:spcAft>
                          <a:spcPts val="0"/>
                        </a:spcAft>
                      </a:pPr>
                      <a:r>
                        <a:rPr lang="en-GB" sz="1500" b="1" dirty="0" smtClean="0">
                          <a:solidFill>
                            <a:srgbClr val="365F91"/>
                          </a:solidFill>
                          <a:effectLst/>
                          <a:latin typeface="+mn-lt"/>
                          <a:ea typeface="Calibri"/>
                          <a:cs typeface="Times New Roman"/>
                        </a:rPr>
                        <a:t>2010</a:t>
                      </a:r>
                      <a:endParaRPr lang="en-GB" sz="1500" b="1" dirty="0">
                        <a:solidFill>
                          <a:srgbClr val="365F91"/>
                        </a:solidFill>
                        <a:effectLst/>
                        <a:latin typeface="+mn-lt"/>
                        <a:ea typeface="Calibri"/>
                        <a:cs typeface="Times New Roman"/>
                      </a:endParaRPr>
                    </a:p>
                  </a:txBody>
                  <a:tcPr marL="68586" marR="68586" marT="0" marB="0"/>
                </a:tc>
                <a:tc>
                  <a:txBody>
                    <a:bodyPr/>
                    <a:lstStyle/>
                    <a:p>
                      <a:pPr algn="just">
                        <a:lnSpc>
                          <a:spcPct val="115000"/>
                        </a:lnSpc>
                        <a:spcAft>
                          <a:spcPts val="0"/>
                        </a:spcAft>
                      </a:pPr>
                      <a:r>
                        <a:rPr lang="en-GB" sz="1500" b="1" dirty="0" smtClean="0">
                          <a:solidFill>
                            <a:srgbClr val="365F91"/>
                          </a:solidFill>
                          <a:effectLst/>
                          <a:latin typeface="+mn-lt"/>
                          <a:ea typeface="Calibri"/>
                          <a:cs typeface="Times New Roman"/>
                        </a:rPr>
                        <a:t>2014</a:t>
                      </a:r>
                      <a:endParaRPr lang="en-GB" sz="1500" b="1" dirty="0">
                        <a:solidFill>
                          <a:srgbClr val="365F91"/>
                        </a:solidFill>
                        <a:effectLst/>
                        <a:latin typeface="+mn-lt"/>
                        <a:ea typeface="Calibri"/>
                        <a:cs typeface="Times New Roman"/>
                      </a:endParaRPr>
                    </a:p>
                  </a:txBody>
                  <a:tcPr marL="68586" marR="68586" marT="0" marB="0"/>
                </a:tc>
                <a:tc>
                  <a:txBody>
                    <a:bodyPr/>
                    <a:lstStyle/>
                    <a:p>
                      <a:pPr algn="just">
                        <a:lnSpc>
                          <a:spcPct val="115000"/>
                        </a:lnSpc>
                        <a:spcAft>
                          <a:spcPts val="0"/>
                        </a:spcAft>
                      </a:pPr>
                      <a:r>
                        <a:rPr lang="en-GB" sz="1500" b="1" dirty="0" smtClean="0">
                          <a:solidFill>
                            <a:srgbClr val="365F91"/>
                          </a:solidFill>
                          <a:effectLst/>
                          <a:latin typeface="+mn-lt"/>
                          <a:ea typeface="Calibri"/>
                          <a:cs typeface="Times New Roman"/>
                        </a:rPr>
                        <a:t>2010</a:t>
                      </a:r>
                      <a:endParaRPr lang="en-GB" sz="1500" b="1" dirty="0">
                        <a:solidFill>
                          <a:srgbClr val="365F91"/>
                        </a:solidFill>
                        <a:effectLst/>
                        <a:latin typeface="+mn-lt"/>
                        <a:ea typeface="Calibri"/>
                        <a:cs typeface="Times New Roman"/>
                      </a:endParaRPr>
                    </a:p>
                  </a:txBody>
                  <a:tcPr marL="68586" marR="68586" marT="0" marB="0"/>
                </a:tc>
                <a:tc>
                  <a:txBody>
                    <a:bodyPr/>
                    <a:lstStyle/>
                    <a:p>
                      <a:pPr algn="just">
                        <a:lnSpc>
                          <a:spcPct val="115000"/>
                        </a:lnSpc>
                        <a:spcAft>
                          <a:spcPts val="0"/>
                        </a:spcAft>
                      </a:pPr>
                      <a:r>
                        <a:rPr lang="en-GB" sz="1500" b="1" dirty="0" smtClean="0">
                          <a:solidFill>
                            <a:srgbClr val="365F91"/>
                          </a:solidFill>
                          <a:effectLst/>
                          <a:latin typeface="+mn-lt"/>
                          <a:ea typeface="Calibri"/>
                          <a:cs typeface="Times New Roman"/>
                        </a:rPr>
                        <a:t>2014</a:t>
                      </a:r>
                      <a:endParaRPr lang="en-GB" sz="1500" b="1" dirty="0">
                        <a:solidFill>
                          <a:srgbClr val="365F91"/>
                        </a:solidFill>
                        <a:effectLst/>
                        <a:latin typeface="+mn-lt"/>
                        <a:ea typeface="Calibri"/>
                        <a:cs typeface="Times New Roman"/>
                      </a:endParaRPr>
                    </a:p>
                  </a:txBody>
                  <a:tcPr marL="68586" marR="68586" marT="0" marB="0"/>
                </a:tc>
              </a:tr>
              <a:tr h="262987">
                <a:tc>
                  <a:txBody>
                    <a:bodyPr/>
                    <a:lstStyle/>
                    <a:p>
                      <a:pPr algn="just">
                        <a:lnSpc>
                          <a:spcPct val="115000"/>
                        </a:lnSpc>
                        <a:spcAft>
                          <a:spcPts val="0"/>
                        </a:spcAft>
                      </a:pPr>
                      <a:r>
                        <a:rPr lang="en-GB" sz="1500" dirty="0">
                          <a:effectLst/>
                        </a:rPr>
                        <a:t>30-Day mortality</a:t>
                      </a:r>
                      <a:endParaRPr lang="en-GB" sz="1500" dirty="0">
                        <a:solidFill>
                          <a:srgbClr val="365F91"/>
                        </a:solidFill>
                        <a:effectLst/>
                        <a:latin typeface="Calibri"/>
                        <a:ea typeface="Calibri"/>
                        <a:cs typeface="Times New Roman"/>
                      </a:endParaRPr>
                    </a:p>
                  </a:txBody>
                  <a:tcPr marL="68586" marR="68586" marT="0" marB="0"/>
                </a:tc>
                <a:tc>
                  <a:txBody>
                    <a:bodyPr/>
                    <a:lstStyle/>
                    <a:p>
                      <a:r>
                        <a:rPr lang="en-GB" sz="1500" dirty="0" smtClean="0"/>
                        <a:t>3.8</a:t>
                      </a:r>
                      <a:endParaRPr lang="en-GB" sz="1500" dirty="0"/>
                    </a:p>
                  </a:txBody>
                  <a:tcPr marL="68586" marR="68586" marT="0" marB="0"/>
                </a:tc>
                <a:tc>
                  <a:txBody>
                    <a:bodyPr/>
                    <a:lstStyle/>
                    <a:p>
                      <a:pPr algn="just">
                        <a:lnSpc>
                          <a:spcPct val="115000"/>
                        </a:lnSpc>
                        <a:spcAft>
                          <a:spcPts val="0"/>
                        </a:spcAft>
                      </a:pPr>
                      <a:r>
                        <a:rPr lang="en-GB" sz="1500" dirty="0" smtClean="0">
                          <a:effectLst/>
                        </a:rPr>
                        <a:t>2.4</a:t>
                      </a:r>
                      <a:endParaRPr lang="en-GB" sz="1500" dirty="0">
                        <a:solidFill>
                          <a:srgbClr val="365F91"/>
                        </a:solidFill>
                        <a:effectLst/>
                        <a:latin typeface="Calibri"/>
                        <a:ea typeface="Calibri"/>
                        <a:cs typeface="Times New Roman"/>
                      </a:endParaRPr>
                    </a:p>
                  </a:txBody>
                  <a:tcPr marL="68586" marR="68586" marT="0" marB="0"/>
                </a:tc>
                <a:tc>
                  <a:txBody>
                    <a:bodyPr/>
                    <a:lstStyle/>
                    <a:p>
                      <a:r>
                        <a:rPr lang="en-GB" sz="1500" dirty="0" smtClean="0"/>
                        <a:t>4.5</a:t>
                      </a:r>
                      <a:endParaRPr lang="en-GB" sz="1500" dirty="0"/>
                    </a:p>
                  </a:txBody>
                  <a:tcPr marL="68586" marR="68586" marT="0" marB="0"/>
                </a:tc>
                <a:tc>
                  <a:txBody>
                    <a:bodyPr/>
                    <a:lstStyle/>
                    <a:p>
                      <a:pPr algn="just">
                        <a:lnSpc>
                          <a:spcPct val="115000"/>
                        </a:lnSpc>
                        <a:spcAft>
                          <a:spcPts val="0"/>
                        </a:spcAft>
                      </a:pPr>
                      <a:r>
                        <a:rPr lang="en-GB" sz="1500" dirty="0" smtClean="0">
                          <a:solidFill>
                            <a:schemeClr val="dk1"/>
                          </a:solidFill>
                          <a:effectLst/>
                          <a:latin typeface="+mn-lt"/>
                          <a:ea typeface="+mn-ea"/>
                          <a:cs typeface="+mn-cs"/>
                        </a:rPr>
                        <a:t>2.3</a:t>
                      </a:r>
                      <a:endParaRPr lang="en-GB" sz="1500" dirty="0">
                        <a:solidFill>
                          <a:srgbClr val="365F91"/>
                        </a:solidFill>
                        <a:effectLst/>
                        <a:latin typeface="Calibri"/>
                        <a:ea typeface="Calibri"/>
                        <a:cs typeface="Times New Roman"/>
                      </a:endParaRPr>
                    </a:p>
                  </a:txBody>
                  <a:tcPr marL="68586" marR="68586" marT="0" marB="0"/>
                </a:tc>
              </a:tr>
              <a:tr h="262987">
                <a:tc>
                  <a:txBody>
                    <a:bodyPr/>
                    <a:lstStyle/>
                    <a:p>
                      <a:pPr algn="just">
                        <a:lnSpc>
                          <a:spcPct val="115000"/>
                        </a:lnSpc>
                        <a:spcAft>
                          <a:spcPts val="0"/>
                        </a:spcAft>
                      </a:pPr>
                      <a:r>
                        <a:rPr lang="en-GB" sz="1500" dirty="0">
                          <a:effectLst/>
                        </a:rPr>
                        <a:t>90-Day mortality</a:t>
                      </a:r>
                      <a:endParaRPr lang="en-GB" sz="1500" dirty="0">
                        <a:solidFill>
                          <a:srgbClr val="365F91"/>
                        </a:solidFill>
                        <a:effectLst/>
                        <a:latin typeface="Calibri"/>
                        <a:ea typeface="Calibri"/>
                        <a:cs typeface="Times New Roman"/>
                      </a:endParaRPr>
                    </a:p>
                  </a:txBody>
                  <a:tcPr marL="68586" marR="68586" marT="0" marB="0"/>
                </a:tc>
                <a:tc>
                  <a:txBody>
                    <a:bodyPr/>
                    <a:lstStyle/>
                    <a:p>
                      <a:r>
                        <a:rPr lang="en-GB" sz="1500" dirty="0" smtClean="0"/>
                        <a:t>5.7</a:t>
                      </a:r>
                      <a:endParaRPr lang="en-GB" sz="1500" dirty="0"/>
                    </a:p>
                  </a:txBody>
                  <a:tcPr marL="68586" marR="68586" marT="0" marB="0"/>
                </a:tc>
                <a:tc>
                  <a:txBody>
                    <a:bodyPr/>
                    <a:lstStyle/>
                    <a:p>
                      <a:pPr algn="just">
                        <a:lnSpc>
                          <a:spcPct val="115000"/>
                        </a:lnSpc>
                        <a:spcAft>
                          <a:spcPts val="0"/>
                        </a:spcAft>
                      </a:pPr>
                      <a:r>
                        <a:rPr lang="en-GB" sz="1500" dirty="0" smtClean="0">
                          <a:effectLst/>
                        </a:rPr>
                        <a:t>4.4</a:t>
                      </a:r>
                      <a:endParaRPr lang="en-GB" sz="1500" dirty="0">
                        <a:solidFill>
                          <a:srgbClr val="365F91"/>
                        </a:solidFill>
                        <a:effectLst/>
                        <a:latin typeface="Calibri"/>
                        <a:ea typeface="Calibri"/>
                        <a:cs typeface="Times New Roman"/>
                      </a:endParaRPr>
                    </a:p>
                  </a:txBody>
                  <a:tcPr marL="68586" marR="68586" marT="0" marB="0"/>
                </a:tc>
                <a:tc>
                  <a:txBody>
                    <a:bodyPr/>
                    <a:lstStyle/>
                    <a:p>
                      <a:r>
                        <a:rPr lang="en-GB" sz="1500" dirty="0" smtClean="0"/>
                        <a:t>6.9</a:t>
                      </a:r>
                      <a:endParaRPr lang="en-GB" sz="1500" dirty="0"/>
                    </a:p>
                  </a:txBody>
                  <a:tcPr marL="68586" marR="68586" marT="0" marB="0"/>
                </a:tc>
                <a:tc>
                  <a:txBody>
                    <a:bodyPr/>
                    <a:lstStyle/>
                    <a:p>
                      <a:pPr algn="just">
                        <a:lnSpc>
                          <a:spcPct val="115000"/>
                        </a:lnSpc>
                        <a:spcAft>
                          <a:spcPts val="0"/>
                        </a:spcAft>
                      </a:pPr>
                      <a:r>
                        <a:rPr lang="en-GB" sz="1500" dirty="0" smtClean="0">
                          <a:solidFill>
                            <a:schemeClr val="dk1"/>
                          </a:solidFill>
                          <a:effectLst/>
                          <a:latin typeface="+mn-lt"/>
                          <a:ea typeface="+mn-ea"/>
                          <a:cs typeface="+mn-cs"/>
                        </a:rPr>
                        <a:t>4.5</a:t>
                      </a:r>
                      <a:endParaRPr lang="en-GB" sz="1500" dirty="0">
                        <a:solidFill>
                          <a:srgbClr val="365F91"/>
                        </a:solidFill>
                        <a:effectLst/>
                        <a:latin typeface="Calibri"/>
                        <a:ea typeface="Calibri"/>
                        <a:cs typeface="Times New Roman"/>
                      </a:endParaRPr>
                    </a:p>
                  </a:txBody>
                  <a:tcPr marL="68586" marR="68586" marT="0" marB="0"/>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528250161"/>
              </p:ext>
            </p:extLst>
          </p:nvPr>
        </p:nvGraphicFramePr>
        <p:xfrm>
          <a:off x="611560" y="1700808"/>
          <a:ext cx="7921625" cy="1185862"/>
        </p:xfrm>
        <a:graphic>
          <a:graphicData uri="http://schemas.openxmlformats.org/drawingml/2006/table">
            <a:tbl>
              <a:tblPr firstRow="1" firstCol="1" bandRow="1">
                <a:tableStyleId>{5C22544A-7EE6-4342-B048-85BDC9FD1C3A}</a:tableStyleId>
              </a:tblPr>
              <a:tblGrid>
                <a:gridCol w="2160445"/>
                <a:gridCol w="1440295"/>
                <a:gridCol w="1440295"/>
                <a:gridCol w="1440295"/>
                <a:gridCol w="1440295"/>
              </a:tblGrid>
              <a:tr h="396901">
                <a:tc>
                  <a:txBody>
                    <a:bodyPr/>
                    <a:lstStyle/>
                    <a:p>
                      <a:pPr algn="just">
                        <a:lnSpc>
                          <a:spcPct val="115000"/>
                        </a:lnSpc>
                        <a:spcAft>
                          <a:spcPts val="0"/>
                        </a:spcAft>
                      </a:pPr>
                      <a:r>
                        <a:rPr lang="en-GB" sz="1500" dirty="0">
                          <a:effectLst/>
                        </a:rPr>
                        <a:t> </a:t>
                      </a:r>
                      <a:endParaRPr lang="en-GB" sz="1500" dirty="0">
                        <a:solidFill>
                          <a:srgbClr val="365F91"/>
                        </a:solidFill>
                        <a:effectLst/>
                        <a:latin typeface="Calibri"/>
                        <a:ea typeface="Calibri"/>
                        <a:cs typeface="Times New Roman"/>
                      </a:endParaRPr>
                    </a:p>
                  </a:txBody>
                  <a:tcPr marL="68586" marR="68586" marT="0" marB="0"/>
                </a:tc>
                <a:tc gridSpan="2">
                  <a:txBody>
                    <a:bodyPr/>
                    <a:lstStyle/>
                    <a:p>
                      <a:pPr algn="just">
                        <a:lnSpc>
                          <a:spcPct val="115000"/>
                        </a:lnSpc>
                        <a:spcAft>
                          <a:spcPts val="0"/>
                        </a:spcAft>
                      </a:pPr>
                      <a:r>
                        <a:rPr lang="en-GB" sz="1500" dirty="0">
                          <a:effectLst/>
                        </a:rPr>
                        <a:t>Oesophagectomy </a:t>
                      </a:r>
                      <a:r>
                        <a:rPr lang="en-GB" sz="1500" dirty="0" smtClean="0">
                          <a:effectLst/>
                        </a:rPr>
                        <a:t> (%)</a:t>
                      </a:r>
                      <a:endParaRPr lang="en-GB" sz="1500" dirty="0">
                        <a:effectLst/>
                      </a:endParaRPr>
                    </a:p>
                  </a:txBody>
                  <a:tcPr marL="68586" marR="68586" marT="0" marB="0"/>
                </a:tc>
                <a:tc hMerge="1">
                  <a:txBody>
                    <a:bodyPr/>
                    <a:lstStyle/>
                    <a:p>
                      <a:endParaRPr lang="en-GB"/>
                    </a:p>
                  </a:txBody>
                  <a:tcPr/>
                </a:tc>
                <a:tc gridSpan="2">
                  <a:txBody>
                    <a:bodyPr/>
                    <a:lstStyle/>
                    <a:p>
                      <a:pPr algn="just">
                        <a:lnSpc>
                          <a:spcPct val="115000"/>
                        </a:lnSpc>
                        <a:spcAft>
                          <a:spcPts val="0"/>
                        </a:spcAft>
                      </a:pPr>
                      <a:r>
                        <a:rPr lang="en-GB" sz="1500" dirty="0" smtClean="0">
                          <a:effectLst/>
                        </a:rPr>
                        <a:t>Gastrectomy (%)</a:t>
                      </a:r>
                      <a:endParaRPr lang="en-GB" sz="1500" dirty="0">
                        <a:effectLst/>
                      </a:endParaRPr>
                    </a:p>
                  </a:txBody>
                  <a:tcPr marL="68586" marR="68586" marT="0" marB="0"/>
                </a:tc>
                <a:tc hMerge="1">
                  <a:txBody>
                    <a:bodyPr/>
                    <a:lstStyle/>
                    <a:p>
                      <a:endParaRPr lang="en-GB"/>
                    </a:p>
                  </a:txBody>
                  <a:tcPr/>
                </a:tc>
              </a:tr>
              <a:tr h="262987">
                <a:tc>
                  <a:txBody>
                    <a:bodyPr/>
                    <a:lstStyle/>
                    <a:p>
                      <a:pPr algn="just">
                        <a:lnSpc>
                          <a:spcPct val="115000"/>
                        </a:lnSpc>
                        <a:spcAft>
                          <a:spcPts val="0"/>
                        </a:spcAft>
                      </a:pPr>
                      <a:r>
                        <a:rPr lang="en-GB" sz="1500" dirty="0">
                          <a:effectLst/>
                        </a:rPr>
                        <a:t> </a:t>
                      </a:r>
                      <a:endParaRPr lang="en-GB" sz="1500" dirty="0">
                        <a:solidFill>
                          <a:srgbClr val="365F91"/>
                        </a:solidFill>
                        <a:effectLst/>
                        <a:latin typeface="Calibri"/>
                        <a:ea typeface="Calibri"/>
                        <a:cs typeface="Times New Roman"/>
                      </a:endParaRPr>
                    </a:p>
                  </a:txBody>
                  <a:tcPr marL="68586" marR="68586" marT="0" marB="0"/>
                </a:tc>
                <a:tc>
                  <a:txBody>
                    <a:bodyPr/>
                    <a:lstStyle/>
                    <a:p>
                      <a:pPr algn="just">
                        <a:lnSpc>
                          <a:spcPct val="115000"/>
                        </a:lnSpc>
                        <a:spcAft>
                          <a:spcPts val="0"/>
                        </a:spcAft>
                      </a:pPr>
                      <a:r>
                        <a:rPr lang="en-GB" sz="1500" b="1" dirty="0" smtClean="0">
                          <a:solidFill>
                            <a:srgbClr val="365F91"/>
                          </a:solidFill>
                          <a:effectLst/>
                          <a:latin typeface="+mn-lt"/>
                          <a:ea typeface="Calibri"/>
                          <a:cs typeface="Times New Roman"/>
                        </a:rPr>
                        <a:t>2010</a:t>
                      </a:r>
                      <a:endParaRPr lang="en-GB" sz="1500" b="1" dirty="0">
                        <a:solidFill>
                          <a:srgbClr val="365F91"/>
                        </a:solidFill>
                        <a:effectLst/>
                        <a:latin typeface="+mn-lt"/>
                        <a:ea typeface="Calibri"/>
                        <a:cs typeface="Times New Roman"/>
                      </a:endParaRPr>
                    </a:p>
                  </a:txBody>
                  <a:tcPr marL="68586" marR="68586" marT="0" marB="0"/>
                </a:tc>
                <a:tc>
                  <a:txBody>
                    <a:bodyPr/>
                    <a:lstStyle/>
                    <a:p>
                      <a:pPr algn="just">
                        <a:lnSpc>
                          <a:spcPct val="115000"/>
                        </a:lnSpc>
                        <a:spcAft>
                          <a:spcPts val="0"/>
                        </a:spcAft>
                      </a:pPr>
                      <a:r>
                        <a:rPr lang="en-GB" sz="1500" b="1" dirty="0" smtClean="0">
                          <a:solidFill>
                            <a:srgbClr val="365F91"/>
                          </a:solidFill>
                          <a:effectLst/>
                          <a:latin typeface="+mn-lt"/>
                          <a:ea typeface="Calibri"/>
                          <a:cs typeface="Times New Roman"/>
                        </a:rPr>
                        <a:t>2014</a:t>
                      </a:r>
                      <a:endParaRPr lang="en-GB" sz="1500" b="1" dirty="0">
                        <a:solidFill>
                          <a:srgbClr val="365F91"/>
                        </a:solidFill>
                        <a:effectLst/>
                        <a:latin typeface="+mn-lt"/>
                        <a:ea typeface="Calibri"/>
                        <a:cs typeface="Times New Roman"/>
                      </a:endParaRPr>
                    </a:p>
                  </a:txBody>
                  <a:tcPr marL="68586" marR="68586" marT="0" marB="0"/>
                </a:tc>
                <a:tc>
                  <a:txBody>
                    <a:bodyPr/>
                    <a:lstStyle/>
                    <a:p>
                      <a:pPr algn="just">
                        <a:lnSpc>
                          <a:spcPct val="115000"/>
                        </a:lnSpc>
                        <a:spcAft>
                          <a:spcPts val="0"/>
                        </a:spcAft>
                      </a:pPr>
                      <a:r>
                        <a:rPr lang="en-GB" sz="1500" b="1" dirty="0" smtClean="0">
                          <a:solidFill>
                            <a:srgbClr val="365F91"/>
                          </a:solidFill>
                          <a:effectLst/>
                          <a:latin typeface="+mn-lt"/>
                          <a:ea typeface="Calibri"/>
                          <a:cs typeface="Times New Roman"/>
                        </a:rPr>
                        <a:t>2010</a:t>
                      </a:r>
                      <a:endParaRPr lang="en-GB" sz="1500" b="1" dirty="0">
                        <a:solidFill>
                          <a:srgbClr val="365F91"/>
                        </a:solidFill>
                        <a:effectLst/>
                        <a:latin typeface="+mn-lt"/>
                        <a:ea typeface="Calibri"/>
                        <a:cs typeface="Times New Roman"/>
                      </a:endParaRPr>
                    </a:p>
                  </a:txBody>
                  <a:tcPr marL="68586" marR="68586" marT="0" marB="0"/>
                </a:tc>
                <a:tc>
                  <a:txBody>
                    <a:bodyPr/>
                    <a:lstStyle/>
                    <a:p>
                      <a:pPr algn="just">
                        <a:lnSpc>
                          <a:spcPct val="115000"/>
                        </a:lnSpc>
                        <a:spcAft>
                          <a:spcPts val="0"/>
                        </a:spcAft>
                      </a:pPr>
                      <a:r>
                        <a:rPr lang="en-GB" sz="1500" b="1" dirty="0" smtClean="0">
                          <a:solidFill>
                            <a:srgbClr val="365F91"/>
                          </a:solidFill>
                          <a:effectLst/>
                          <a:latin typeface="+mn-lt"/>
                          <a:ea typeface="Calibri"/>
                          <a:cs typeface="Times New Roman"/>
                        </a:rPr>
                        <a:t>2014</a:t>
                      </a:r>
                      <a:endParaRPr lang="en-GB" sz="1500" b="1" dirty="0">
                        <a:solidFill>
                          <a:srgbClr val="365F91"/>
                        </a:solidFill>
                        <a:effectLst/>
                        <a:latin typeface="+mn-lt"/>
                        <a:ea typeface="Calibri"/>
                        <a:cs typeface="Times New Roman"/>
                      </a:endParaRPr>
                    </a:p>
                  </a:txBody>
                  <a:tcPr marL="68586" marR="68586" marT="0" marB="0"/>
                </a:tc>
              </a:tr>
              <a:tr h="262987">
                <a:tc>
                  <a:txBody>
                    <a:bodyPr/>
                    <a:lstStyle/>
                    <a:p>
                      <a:pPr algn="just">
                        <a:lnSpc>
                          <a:spcPct val="115000"/>
                        </a:lnSpc>
                        <a:spcAft>
                          <a:spcPts val="0"/>
                        </a:spcAft>
                      </a:pPr>
                      <a:r>
                        <a:rPr lang="en-GB" sz="1500" dirty="0">
                          <a:effectLst/>
                        </a:rPr>
                        <a:t>30-Day mortality</a:t>
                      </a:r>
                      <a:endParaRPr lang="en-GB" sz="1500" dirty="0">
                        <a:solidFill>
                          <a:srgbClr val="365F91"/>
                        </a:solidFill>
                        <a:effectLst/>
                        <a:latin typeface="Calibri"/>
                        <a:ea typeface="Calibri"/>
                        <a:cs typeface="Times New Roman"/>
                      </a:endParaRPr>
                    </a:p>
                  </a:txBody>
                  <a:tcPr marL="68586" marR="68586" marT="0" marB="0"/>
                </a:tc>
                <a:tc>
                  <a:txBody>
                    <a:bodyPr/>
                    <a:lstStyle/>
                    <a:p>
                      <a:r>
                        <a:rPr lang="en-GB" sz="1500" dirty="0" smtClean="0"/>
                        <a:t>3.8</a:t>
                      </a:r>
                      <a:endParaRPr lang="en-GB" sz="1500" dirty="0"/>
                    </a:p>
                  </a:txBody>
                  <a:tcPr marL="68586" marR="68586" marT="0" marB="0"/>
                </a:tc>
                <a:tc>
                  <a:txBody>
                    <a:bodyPr/>
                    <a:lstStyle/>
                    <a:p>
                      <a:pPr algn="just">
                        <a:lnSpc>
                          <a:spcPct val="115000"/>
                        </a:lnSpc>
                        <a:spcAft>
                          <a:spcPts val="0"/>
                        </a:spcAft>
                      </a:pPr>
                      <a:r>
                        <a:rPr lang="en-GB" sz="1500" dirty="0" smtClean="0">
                          <a:effectLst/>
                        </a:rPr>
                        <a:t>2.4</a:t>
                      </a:r>
                      <a:endParaRPr lang="en-GB" sz="1500" dirty="0">
                        <a:solidFill>
                          <a:srgbClr val="365F91"/>
                        </a:solidFill>
                        <a:effectLst/>
                        <a:latin typeface="Calibri"/>
                        <a:ea typeface="Calibri"/>
                        <a:cs typeface="Times New Roman"/>
                      </a:endParaRPr>
                    </a:p>
                  </a:txBody>
                  <a:tcPr marL="68586" marR="68586" marT="0" marB="0"/>
                </a:tc>
                <a:tc>
                  <a:txBody>
                    <a:bodyPr/>
                    <a:lstStyle/>
                    <a:p>
                      <a:r>
                        <a:rPr lang="en-GB" sz="1500" dirty="0" smtClean="0"/>
                        <a:t>4.5</a:t>
                      </a:r>
                      <a:endParaRPr lang="en-GB" sz="1500" dirty="0"/>
                    </a:p>
                  </a:txBody>
                  <a:tcPr marL="68586" marR="68586" marT="0" marB="0"/>
                </a:tc>
                <a:tc>
                  <a:txBody>
                    <a:bodyPr/>
                    <a:lstStyle/>
                    <a:p>
                      <a:pPr algn="just">
                        <a:lnSpc>
                          <a:spcPct val="115000"/>
                        </a:lnSpc>
                        <a:spcAft>
                          <a:spcPts val="0"/>
                        </a:spcAft>
                      </a:pPr>
                      <a:r>
                        <a:rPr lang="en-GB" sz="1500" dirty="0" smtClean="0">
                          <a:solidFill>
                            <a:schemeClr val="dk1"/>
                          </a:solidFill>
                          <a:effectLst/>
                          <a:latin typeface="+mn-lt"/>
                          <a:ea typeface="+mn-ea"/>
                          <a:cs typeface="+mn-cs"/>
                        </a:rPr>
                        <a:t>2.3</a:t>
                      </a:r>
                      <a:endParaRPr lang="en-GB" sz="1500" dirty="0">
                        <a:solidFill>
                          <a:srgbClr val="365F91"/>
                        </a:solidFill>
                        <a:effectLst/>
                        <a:latin typeface="Calibri"/>
                        <a:ea typeface="Calibri"/>
                        <a:cs typeface="Times New Roman"/>
                      </a:endParaRPr>
                    </a:p>
                  </a:txBody>
                  <a:tcPr marL="68586" marR="68586" marT="0" marB="0"/>
                </a:tc>
              </a:tr>
              <a:tr h="262987">
                <a:tc>
                  <a:txBody>
                    <a:bodyPr/>
                    <a:lstStyle/>
                    <a:p>
                      <a:pPr algn="just">
                        <a:lnSpc>
                          <a:spcPct val="115000"/>
                        </a:lnSpc>
                        <a:spcAft>
                          <a:spcPts val="0"/>
                        </a:spcAft>
                      </a:pPr>
                      <a:r>
                        <a:rPr lang="en-GB" sz="1500" dirty="0">
                          <a:effectLst/>
                        </a:rPr>
                        <a:t>90-Day mortality</a:t>
                      </a:r>
                      <a:endParaRPr lang="en-GB" sz="1500" dirty="0">
                        <a:solidFill>
                          <a:srgbClr val="365F91"/>
                        </a:solidFill>
                        <a:effectLst/>
                        <a:latin typeface="Calibri"/>
                        <a:ea typeface="Calibri"/>
                        <a:cs typeface="Times New Roman"/>
                      </a:endParaRPr>
                    </a:p>
                  </a:txBody>
                  <a:tcPr marL="68586" marR="68586" marT="0" marB="0"/>
                </a:tc>
                <a:tc>
                  <a:txBody>
                    <a:bodyPr/>
                    <a:lstStyle/>
                    <a:p>
                      <a:r>
                        <a:rPr lang="en-GB" sz="1500" dirty="0" smtClean="0"/>
                        <a:t>5.7</a:t>
                      </a:r>
                      <a:endParaRPr lang="en-GB" sz="1500" dirty="0"/>
                    </a:p>
                  </a:txBody>
                  <a:tcPr marL="68586" marR="68586" marT="0" marB="0"/>
                </a:tc>
                <a:tc>
                  <a:txBody>
                    <a:bodyPr/>
                    <a:lstStyle/>
                    <a:p>
                      <a:pPr algn="just">
                        <a:lnSpc>
                          <a:spcPct val="115000"/>
                        </a:lnSpc>
                        <a:spcAft>
                          <a:spcPts val="0"/>
                        </a:spcAft>
                      </a:pPr>
                      <a:r>
                        <a:rPr lang="en-GB" sz="1500" dirty="0" smtClean="0">
                          <a:effectLst/>
                        </a:rPr>
                        <a:t>4.4</a:t>
                      </a:r>
                      <a:endParaRPr lang="en-GB" sz="1500" dirty="0">
                        <a:solidFill>
                          <a:srgbClr val="365F91"/>
                        </a:solidFill>
                        <a:effectLst/>
                        <a:latin typeface="Calibri"/>
                        <a:ea typeface="Calibri"/>
                        <a:cs typeface="Times New Roman"/>
                      </a:endParaRPr>
                    </a:p>
                  </a:txBody>
                  <a:tcPr marL="68586" marR="68586" marT="0" marB="0"/>
                </a:tc>
                <a:tc>
                  <a:txBody>
                    <a:bodyPr/>
                    <a:lstStyle/>
                    <a:p>
                      <a:r>
                        <a:rPr lang="en-GB" sz="1500" dirty="0" smtClean="0"/>
                        <a:t>6.9</a:t>
                      </a:r>
                      <a:endParaRPr lang="en-GB" sz="1500" dirty="0"/>
                    </a:p>
                  </a:txBody>
                  <a:tcPr marL="68586" marR="68586" marT="0" marB="0"/>
                </a:tc>
                <a:tc>
                  <a:txBody>
                    <a:bodyPr/>
                    <a:lstStyle/>
                    <a:p>
                      <a:pPr algn="just">
                        <a:lnSpc>
                          <a:spcPct val="115000"/>
                        </a:lnSpc>
                        <a:spcAft>
                          <a:spcPts val="0"/>
                        </a:spcAft>
                      </a:pPr>
                      <a:r>
                        <a:rPr lang="en-GB" sz="1500" dirty="0" smtClean="0">
                          <a:solidFill>
                            <a:schemeClr val="dk1"/>
                          </a:solidFill>
                          <a:effectLst/>
                          <a:latin typeface="+mn-lt"/>
                          <a:ea typeface="+mn-ea"/>
                          <a:cs typeface="+mn-cs"/>
                        </a:rPr>
                        <a:t>4.5</a:t>
                      </a:r>
                      <a:endParaRPr lang="en-GB" sz="1500" dirty="0">
                        <a:solidFill>
                          <a:srgbClr val="365F91"/>
                        </a:solidFill>
                        <a:effectLst/>
                        <a:latin typeface="Calibri"/>
                        <a:ea typeface="Calibri"/>
                        <a:cs typeface="Times New Roman"/>
                      </a:endParaRPr>
                    </a:p>
                  </a:txBody>
                  <a:tcPr marL="68586" marR="68586" marT="0" marB="0"/>
                </a:tc>
              </a:tr>
            </a:tbl>
          </a:graphicData>
        </a:graphic>
      </p:graphicFrame>
    </p:spTree>
    <p:extLst>
      <p:ext uri="{BB962C8B-B14F-4D97-AF65-F5344CB8AC3E}">
        <p14:creationId xmlns:p14="http://schemas.microsoft.com/office/powerpoint/2010/main" val="3794305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Public Health England">
      <a:dk1>
        <a:sysClr val="windowText" lastClr="000000"/>
      </a:dk1>
      <a:lt1>
        <a:sysClr val="window" lastClr="FFFFFF"/>
      </a:lt1>
      <a:dk2>
        <a:srgbClr val="009966"/>
      </a:dk2>
      <a:lt2>
        <a:srgbClr val="98002E"/>
      </a:lt2>
      <a:accent1>
        <a:srgbClr val="11175E"/>
      </a:accent1>
      <a:accent2>
        <a:srgbClr val="D8B5A3"/>
      </a:accent2>
      <a:accent3>
        <a:srgbClr val="F9A25E"/>
      </a:accent3>
      <a:accent4>
        <a:srgbClr val="EEB111"/>
      </a:accent4>
      <a:accent5>
        <a:srgbClr val="00B274"/>
      </a:accent5>
      <a:accent6>
        <a:srgbClr val="A7A9AC"/>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Public Health England">
      <a:dk1>
        <a:sysClr val="windowText" lastClr="000000"/>
      </a:dk1>
      <a:lt1>
        <a:sysClr val="window" lastClr="FFFFFF"/>
      </a:lt1>
      <a:dk2>
        <a:srgbClr val="009966"/>
      </a:dk2>
      <a:lt2>
        <a:srgbClr val="98002E"/>
      </a:lt2>
      <a:accent1>
        <a:srgbClr val="11175E"/>
      </a:accent1>
      <a:accent2>
        <a:srgbClr val="D8B5A3"/>
      </a:accent2>
      <a:accent3>
        <a:srgbClr val="F9A25E"/>
      </a:accent3>
      <a:accent4>
        <a:srgbClr val="EEB111"/>
      </a:accent4>
      <a:accent5>
        <a:srgbClr val="00B274"/>
      </a:accent5>
      <a:accent6>
        <a:srgbClr val="A7A9AC"/>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55547DEF730D74EA5543201242B40D3" ma:contentTypeVersion="2" ma:contentTypeDescription="Create a new document." ma:contentTypeScope="" ma:versionID="90abed70ebe52a91dc341b84b028ecb3">
  <xsd:schema xmlns:xsd="http://www.w3.org/2001/XMLSchema" xmlns:xs="http://www.w3.org/2001/XMLSchema" xmlns:p="http://schemas.microsoft.com/office/2006/metadata/properties" xmlns:ns1="http://schemas.microsoft.com/sharepoint/v3" targetNamespace="http://schemas.microsoft.com/office/2006/metadata/properties" ma:root="true" ma:fieldsID="814c3b335b53ce6b9a41890f168eae54"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43A37B0-C4D5-45BC-9BEF-33971ADA93DA}">
  <ds:schemaRefs>
    <ds:schemaRef ds:uri="http://purl.org/dc/elements/1.1/"/>
    <ds:schemaRef ds:uri="http://www.w3.org/XML/1998/namespace"/>
    <ds:schemaRef ds:uri="http://schemas.microsoft.com/office/2006/documentManagement/types"/>
    <ds:schemaRef ds:uri="http://schemas.microsoft.com/office/infopath/2007/PartnerControls"/>
    <ds:schemaRef ds:uri="http://purl.org/dc/dcmitype/"/>
    <ds:schemaRef ds:uri="http://schemas.openxmlformats.org/package/2006/metadata/core-properties"/>
    <ds:schemaRef ds:uri="http://schemas.microsoft.com/sharepoint/v3"/>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E607398F-4FA3-4465-A185-F7EE690965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07041E7-FB13-4750-83EC-BDBD72BC714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7498</TotalTime>
  <Words>1561</Words>
  <Application>Microsoft Office PowerPoint</Application>
  <PresentationFormat>On-screen Show (4:3)</PresentationFormat>
  <Paragraphs>320</Paragraphs>
  <Slides>27</Slides>
  <Notes>4</Notes>
  <HiddenSlides>8</HiddenSlides>
  <MMClips>0</MMClips>
  <ScaleCrop>false</ScaleCrop>
  <HeadingPairs>
    <vt:vector size="4" baseType="variant">
      <vt:variant>
        <vt:lpstr>Theme</vt:lpstr>
      </vt:variant>
      <vt:variant>
        <vt:i4>3</vt:i4>
      </vt:variant>
      <vt:variant>
        <vt:lpstr>Slide Titles</vt:lpstr>
      </vt:variant>
      <vt:variant>
        <vt:i4>27</vt:i4>
      </vt:variant>
    </vt:vector>
  </HeadingPairs>
  <TitlesOfParts>
    <vt:vector size="30" baseType="lpstr">
      <vt:lpstr>Office Theme</vt:lpstr>
      <vt:lpstr>1_Office Theme</vt:lpstr>
      <vt:lpstr>2_Office Theme</vt:lpstr>
      <vt:lpstr>What data are collected? How, and who by?</vt:lpstr>
      <vt:lpstr>It’s complicated…</vt:lpstr>
      <vt:lpstr>Focus on the main data collections by trusts</vt:lpstr>
      <vt:lpstr>National audits</vt:lpstr>
      <vt:lpstr>National Bowel Cancer Audit (NBCA)</vt:lpstr>
      <vt:lpstr>National Audits</vt:lpstr>
      <vt:lpstr>NBCA  - New contract 2015 – 18 </vt:lpstr>
      <vt:lpstr>National Oesophago-gastric Cancer Audit (NOGCA)</vt:lpstr>
      <vt:lpstr>NOGCA Surgical Outcomes</vt:lpstr>
      <vt:lpstr>National Prostate Cancer Audit</vt:lpstr>
      <vt:lpstr>National Lung Cancer Audit (NLCA)</vt:lpstr>
      <vt:lpstr>Data Standards</vt:lpstr>
      <vt:lpstr>Cancer Waiting Times (CWT) – what’s new?</vt:lpstr>
      <vt:lpstr>Radiotherapy dataset (RTDS)</vt:lpstr>
      <vt:lpstr>Diagnostic Imaging Dataset (DID)</vt:lpstr>
      <vt:lpstr>DID reports</vt:lpstr>
      <vt:lpstr>Systemic Anti-Cancer Therapy (SACT)</vt:lpstr>
      <vt:lpstr>SACT – new information on chemotherapy</vt:lpstr>
      <vt:lpstr>SACT - Quality and completeness reports</vt:lpstr>
      <vt:lpstr>Cancer Outcomes and Services Dataset (COSD) – a reminder</vt:lpstr>
      <vt:lpstr>How do we know it’s right?</vt:lpstr>
      <vt:lpstr>PowerPoint Presentation</vt:lpstr>
      <vt:lpstr>COSD portal – feedback reports</vt:lpstr>
      <vt:lpstr>PowerPoint Presentation</vt:lpstr>
      <vt:lpstr> “Do once and share”</vt:lpstr>
      <vt:lpstr>A burden shared…</vt:lpstr>
      <vt:lpstr>PowerPoint Presentation</vt:lpstr>
    </vt:vector>
  </TitlesOfParts>
  <Company>Cabinet Office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Presentation-low-ink</dc:title>
  <dc:creator>Philip Hemmings</dc:creator>
  <cp:lastModifiedBy>Trish Stokes</cp:lastModifiedBy>
  <cp:revision>280</cp:revision>
  <dcterms:created xsi:type="dcterms:W3CDTF">2012-10-10T09:02:29Z</dcterms:created>
  <dcterms:modified xsi:type="dcterms:W3CDTF">2015-06-01T13:57:31Z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0x010100855547DEF730D74EA5543201242B40D3</vt:lpwstr>
  </property>
</Properties>
</file>