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5" r:id="rId6"/>
    <p:sldId id="268" r:id="rId7"/>
    <p:sldId id="260" r:id="rId8"/>
    <p:sldId id="269" r:id="rId9"/>
    <p:sldId id="261" r:id="rId10"/>
    <p:sldId id="262" r:id="rId11"/>
    <p:sldId id="276" r:id="rId12"/>
    <p:sldId id="270" r:id="rId13"/>
    <p:sldId id="263" r:id="rId14"/>
    <p:sldId id="271" r:id="rId15"/>
    <p:sldId id="264" r:id="rId16"/>
    <p:sldId id="265" r:id="rId17"/>
    <p:sldId id="266" r:id="rId18"/>
    <p:sldId id="267" r:id="rId19"/>
    <p:sldId id="273" r:id="rId20"/>
    <p:sldId id="274" r:id="rId21"/>
    <p:sldId id="27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>
        <p:scale>
          <a:sx n="100" d="100"/>
          <a:sy n="100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8862-B2F8-4E56-A371-4F6EC3D2BF8C}" type="datetimeFigureOut">
              <a:rPr lang="en-US" smtClean="0"/>
              <a:pPr/>
              <a:t>11/19/2012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F84B-74C2-4EF3-9222-B9C62CBB42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F84B-74C2-4EF3-9222-B9C62CBB426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929F-ED0F-483E-8B5E-D8E19FE03C44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49C5-C8E2-4100-B92B-4249195BA5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D531-B96B-4289-B5DC-025A97A5DFE9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A559-68B6-4D0C-99F9-79EB084A1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97DA-BF1B-48BC-9827-31EEF1C54C5E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241C-1AFA-49FD-B993-6EAA6A4DE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44AD-7A9E-4E3D-BD7D-96AB83BC3D04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5271-2EAB-4354-B413-4DDBA9933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FAE5-991E-4426-8338-6560C76EE1E2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1861-9675-401A-A79F-819027E52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8D52-5CCE-4D67-B05B-DAFBE380D307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F980-3E44-4245-857D-4EF89CE00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BC54-001C-4F91-84D5-E16742D3BF9C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207B-0140-4AAC-9447-202D43BB6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4424-481F-4CDD-9A10-B6C8AD30D611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92B5-68FB-493D-BCE6-AF4819C07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454D-13E6-4F61-9218-59853FF6CDED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B07F-C190-487B-BDBC-3F42F08B5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40D0-246B-4063-B2B9-4331696E007D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C8F3-BF88-43B9-A9F6-E84E3B871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31ED-30B1-47D3-B122-74511A9099D4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042-73B5-4EF4-B6A8-FDEDF36A5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5DB7E-3820-412F-8223-7D87BB3FB02A}" type="datetimeFigureOut">
              <a:rPr lang="en-US"/>
              <a:pPr>
                <a:defRPr/>
              </a:pPr>
              <a:t>11/19/2012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EB4B7-5AFE-49C7-9E35-48F329538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0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988840"/>
            <a:ext cx="7851648" cy="2304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dirty="0" smtClean="0"/>
              <a:t>Overview of Ovarian </a:t>
            </a:r>
            <a:r>
              <a:rPr lang="en-GB" sz="3100" dirty="0"/>
              <a:t>Cancer</a:t>
            </a:r>
            <a:br>
              <a:rPr lang="en-GB" sz="3100" dirty="0"/>
            </a:br>
            <a:r>
              <a:rPr lang="en-GB" sz="3100" dirty="0"/>
              <a:t>in England:</a:t>
            </a:r>
            <a:br>
              <a:rPr lang="en-GB" sz="3100" dirty="0"/>
            </a:br>
            <a:r>
              <a:rPr lang="en-GB" sz="3100" dirty="0"/>
              <a:t> </a:t>
            </a:r>
            <a:br>
              <a:rPr lang="en-GB" sz="3100" dirty="0"/>
            </a:br>
            <a:r>
              <a:rPr lang="en-GB" sz="3100" dirty="0"/>
              <a:t>Incidence, </a:t>
            </a:r>
            <a:r>
              <a:rPr lang="en-GB" sz="3100" dirty="0" smtClean="0"/>
              <a:t>Mortality </a:t>
            </a:r>
            <a:r>
              <a:rPr lang="en-GB" sz="3100" dirty="0"/>
              <a:t>and </a:t>
            </a:r>
            <a:r>
              <a:rPr lang="en-GB" sz="3100" dirty="0" smtClean="0"/>
              <a:t>Survival</a:t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2012 </a:t>
            </a:r>
            <a:r>
              <a:rPr lang="en-GB" sz="3100" dirty="0" smtClean="0"/>
              <a:t>(</a:t>
            </a:r>
            <a:r>
              <a:rPr lang="en-GB" sz="3100" dirty="0" smtClean="0"/>
              <a:t>November</a:t>
            </a:r>
            <a:r>
              <a:rPr lang="en-GB" sz="3100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83968" y="4077072"/>
            <a:ext cx="3960440" cy="836282"/>
            <a:chOff x="4283968" y="4077072"/>
            <a:chExt cx="3960440" cy="836282"/>
          </a:xfrm>
        </p:grpSpPr>
        <p:pic>
          <p:nvPicPr>
            <p:cNvPr id="7" name="Picture 6" descr="NHS Trent Cancer Registry col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8224" y="4077072"/>
              <a:ext cx="1656184" cy="833917"/>
            </a:xfrm>
            <a:prstGeom prst="rect">
              <a:avLst/>
            </a:prstGeom>
          </p:spPr>
        </p:pic>
        <p:pic>
          <p:nvPicPr>
            <p:cNvPr id="11" name="Picture 10" descr="NCIN logo High res.jpg"/>
            <p:cNvPicPr>
              <a:picLocks noChangeAspect="1"/>
            </p:cNvPicPr>
            <p:nvPr/>
          </p:nvPicPr>
          <p:blipFill>
            <a:blip r:embed="rId3" cstate="print"/>
            <a:srcRect t="4893" b="2513"/>
            <a:stretch>
              <a:fillRect/>
            </a:stretch>
          </p:blipFill>
          <p:spPr>
            <a:xfrm>
              <a:off x="4283968" y="4077072"/>
              <a:ext cx="1434626" cy="8362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17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mortality by Cancer Network, 2008-2010</a:t>
            </a:r>
            <a:endParaRPr lang="en-GB" sz="31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462" t="6289" r="1385" b="7128"/>
          <a:stretch>
            <a:fillRect/>
          </a:stretch>
        </p:blipFill>
        <p:spPr bwMode="auto">
          <a:xfrm>
            <a:off x="1331640" y="1556792"/>
            <a:ext cx="6477024" cy="41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271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Map of mortality by Cancer Network, 2008-2010</a:t>
            </a:r>
          </a:p>
        </p:txBody>
      </p:sp>
      <p:pic>
        <p:nvPicPr>
          <p:cNvPr id="13" name="Picture 12" descr="Ovarian mort map 300812 FINAL.jpg"/>
          <p:cNvPicPr>
            <a:picLocks noChangeAspect="1"/>
          </p:cNvPicPr>
          <p:nvPr/>
        </p:nvPicPr>
        <p:blipFill>
          <a:blip r:embed="rId2" cstate="print"/>
          <a:srcRect b="1301"/>
          <a:stretch>
            <a:fillRect/>
          </a:stretch>
        </p:blipFill>
        <p:spPr>
          <a:xfrm>
            <a:off x="2627784" y="1196752"/>
            <a:ext cx="3686346" cy="47887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Age-specific mortality rates and number of deaths by five year age group, England 2008-2010</a:t>
            </a:r>
          </a:p>
        </p:txBody>
      </p:sp>
      <p:sp>
        <p:nvSpPr>
          <p:cNvPr id="16389" name="Content Placeholder 7"/>
          <p:cNvSpPr>
            <a:spLocks noGrp="1"/>
          </p:cNvSpPr>
          <p:nvPr>
            <p:ph idx="1"/>
          </p:nvPr>
        </p:nvSpPr>
        <p:spPr>
          <a:xfrm>
            <a:off x="3203575" y="2420938"/>
            <a:ext cx="2160588" cy="172878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815" t="2244" r="2823" b="2564"/>
          <a:stretch>
            <a:fillRect/>
          </a:stretch>
        </p:blipFill>
        <p:spPr bwMode="auto">
          <a:xfrm>
            <a:off x="1403648" y="1772816"/>
            <a:ext cx="6181752" cy="39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87208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Trends in mortality by broad age band, England, 1985-1987 to 2008-2010</a:t>
            </a:r>
            <a:endParaRPr lang="en-GB" sz="31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24676" cy="413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642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Scatter plot of mortality against measure of deprivation by PCT, 2008-2010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960" t="1587" r="1472" b="1587"/>
          <a:stretch>
            <a:fillRect/>
          </a:stretch>
        </p:blipFill>
        <p:spPr bwMode="auto">
          <a:xfrm>
            <a:off x="1259632" y="1772816"/>
            <a:ext cx="6548463" cy="3957653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27168" cy="700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Trends in one and five-year relative survival, England 1985 to 2009/2005</a:t>
            </a:r>
            <a:endParaRPr lang="en-GB" sz="31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026" t="1263" r="1026" b="2273"/>
          <a:stretch>
            <a:fillRect/>
          </a:stretch>
        </p:blipFill>
        <p:spPr bwMode="auto">
          <a:xfrm>
            <a:off x="1547664" y="1628800"/>
            <a:ext cx="6048672" cy="42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85813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Funnel plot of one-year relative survival by Cancer Network, 2007-2009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2751" t="6007"/>
          <a:stretch>
            <a:fillRect/>
          </a:stretch>
        </p:blipFill>
        <p:spPr bwMode="auto">
          <a:xfrm>
            <a:off x="1475656" y="1628800"/>
            <a:ext cx="6192688" cy="42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five-year relative survival by Cancer Network, 2003-2005</a:t>
            </a:r>
            <a:endParaRPr lang="en-GB" sz="31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5451" b="3354"/>
          <a:stretch>
            <a:fillRect/>
          </a:stretch>
        </p:blipFill>
        <p:spPr bwMode="auto">
          <a:xfrm>
            <a:off x="1187624" y="1628800"/>
            <a:ext cx="6715172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39136" cy="792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u="sng" dirty="0" smtClean="0"/>
              <a:t/>
            </a:r>
            <a:br>
              <a:rPr lang="en-GB" sz="2800" b="1" u="sng" dirty="0" smtClean="0"/>
            </a:br>
            <a:r>
              <a:rPr lang="en-GB" sz="2800" dirty="0" smtClean="0"/>
              <a:t>Age-specific relative survival, England </a:t>
            </a:r>
            <a:br>
              <a:rPr lang="en-GB" sz="2800" dirty="0" smtClean="0"/>
            </a:br>
            <a:r>
              <a:rPr lang="en-GB" sz="2800" dirty="0" smtClean="0"/>
              <a:t>2007-2009 (one-year) and 2003-2005 (five-year)</a:t>
            </a:r>
            <a:r>
              <a:rPr lang="en-GB" sz="2800" b="1" u="sng" dirty="0" smtClean="0"/>
              <a:t/>
            </a:r>
            <a:br>
              <a:rPr lang="en-GB" sz="2800" b="1" u="sng" dirty="0" smtClean="0"/>
            </a:br>
            <a:endParaRPr lang="en-GB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961" t="1558" r="2614" b="2338"/>
          <a:stretch>
            <a:fillRect/>
          </a:stretch>
        </p:blipFill>
        <p:spPr bwMode="auto">
          <a:xfrm>
            <a:off x="1043608" y="1700808"/>
            <a:ext cx="6929486" cy="419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6864" cy="50482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age-specific one-year relative survival, England 1987-1989 to 2007-2009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995738" y="3789363"/>
            <a:ext cx="1584325" cy="1223962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72362" cy="44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2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Trends in incidence and mortality, England 1989 to 2010</a:t>
            </a:r>
            <a:endParaRPr lang="en-GB" sz="31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b="4082"/>
          <a:stretch>
            <a:fillRect/>
          </a:stretch>
        </p:blipFill>
        <p:spPr bwMode="auto">
          <a:xfrm>
            <a:off x="1331640" y="1412776"/>
            <a:ext cx="6620176" cy="43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CIN logo High res.jpg"/>
            <p:cNvPicPr>
              <a:picLocks noChangeAspect="1"/>
            </p:cNvPicPr>
            <p:nvPr/>
          </p:nvPicPr>
          <p:blipFill>
            <a:blip r:embed="rId5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792162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age-specific five-year relative survival, England 1988-1990 to 2003-2005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308232" cy="43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5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84776" cy="719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Relative survival by deprivation, England </a:t>
            </a:r>
            <a:br>
              <a:rPr lang="en-GB" sz="3100" dirty="0" smtClean="0"/>
            </a:br>
            <a:r>
              <a:rPr lang="en-GB" sz="3100" dirty="0" smtClean="0"/>
              <a:t>2007-2009 (one-year) and 2003-2005 (five-year)</a:t>
            </a:r>
            <a:endParaRPr lang="en-GB" sz="3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923" t="1408" r="1077" b="1643"/>
          <a:stretch>
            <a:fillRect/>
          </a:stretch>
        </p:blipFill>
        <p:spPr bwMode="auto">
          <a:xfrm>
            <a:off x="1259632" y="1700808"/>
            <a:ext cx="6677050" cy="41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435074"/>
          </a:xfrm>
        </p:spPr>
        <p:txBody>
          <a:bodyPr/>
          <a:lstStyle/>
          <a:p>
            <a:pPr algn="ctr"/>
            <a:r>
              <a:rPr lang="en-GB" sz="2800" dirty="0" smtClean="0"/>
              <a:t>Number of cases by morphology, England 2000-2009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00" t="1309" r="1692" b="1571"/>
          <a:stretch>
            <a:fillRect/>
          </a:stretch>
        </p:blipFill>
        <p:spPr bwMode="auto">
          <a:xfrm>
            <a:off x="1115616" y="1484784"/>
            <a:ext cx="68580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87624" y="620688"/>
            <a:ext cx="66247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latin typeface="+mj-lt"/>
              </a:rPr>
              <a:t>Distribution of morphology by age group, England 2007-2009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469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95732" cy="878338"/>
          </a:xfrm>
        </p:spPr>
        <p:txBody>
          <a:bodyPr/>
          <a:lstStyle/>
          <a:p>
            <a:pPr algn="ctr"/>
            <a:r>
              <a:rPr lang="en-GB" sz="2800" dirty="0" smtClean="0"/>
              <a:t>Distribution of morphology by deprivation, England 2007-2009</a:t>
            </a:r>
            <a:endParaRPr lang="en-GB" sz="2800" dirty="0"/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 r="1161"/>
          <a:stretch>
            <a:fillRect/>
          </a:stretch>
        </p:blipFill>
        <p:spPr bwMode="auto">
          <a:xfrm>
            <a:off x="1043608" y="1700808"/>
            <a:ext cx="7120911" cy="39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8792" cy="50415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Funnel plot of incidence by SHA, 2007-2009</a:t>
            </a:r>
            <a:endParaRPr lang="en-GB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t="4493" b="4377"/>
          <a:stretch>
            <a:fillRect/>
          </a:stretch>
        </p:blipFill>
        <p:spPr bwMode="auto">
          <a:xfrm>
            <a:off x="1187624" y="1412776"/>
            <a:ext cx="68802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415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incidence by Cancer Network, 2007-2009</a:t>
            </a:r>
            <a:endParaRPr lang="en-GB" sz="31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t="5271"/>
          <a:stretch>
            <a:fillRect/>
          </a:stretch>
        </p:blipFill>
        <p:spPr bwMode="auto">
          <a:xfrm>
            <a:off x="1043608" y="1484784"/>
            <a:ext cx="7062140" cy="43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271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Map of incidence by Cancer Network, 2007-2009</a:t>
            </a:r>
          </a:p>
        </p:txBody>
      </p:sp>
      <p:pic>
        <p:nvPicPr>
          <p:cNvPr id="16" name="Picture 15" descr="Ovarian inc map 300812 FINAL.jpg"/>
          <p:cNvPicPr>
            <a:picLocks noChangeAspect="1"/>
          </p:cNvPicPr>
          <p:nvPr/>
        </p:nvPicPr>
        <p:blipFill>
          <a:blip r:embed="rId2" cstate="print"/>
          <a:srcRect t="1701" b="1701"/>
          <a:stretch>
            <a:fillRect/>
          </a:stretch>
        </p:blipFill>
        <p:spPr>
          <a:xfrm>
            <a:off x="2699792" y="1196752"/>
            <a:ext cx="3738001" cy="47525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7785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Age-specific incidence rates and number of cases diagnosed by five year age group, England 2009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050" r="4677"/>
          <a:stretch>
            <a:fillRect/>
          </a:stretch>
        </p:blipFill>
        <p:spPr bwMode="auto">
          <a:xfrm>
            <a:off x="1115616" y="1700808"/>
            <a:ext cx="67772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72366" cy="576263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incidence by broad age band, England, 1987-1989 to 2007-2009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32830" cy="436499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677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Scatter plot of incidence against measure of deprivation by PCT, 2007-2009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434" t="7837" r="3540" b="3685"/>
          <a:stretch>
            <a:fillRect/>
          </a:stretch>
        </p:blipFill>
        <p:spPr bwMode="auto">
          <a:xfrm>
            <a:off x="1331640" y="1844824"/>
            <a:ext cx="6518235" cy="393871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12768" cy="50323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800" dirty="0" smtClean="0"/>
              <a:t>Funnel plot of mortality by SHA, 2008-2010</a:t>
            </a:r>
            <a:endParaRPr lang="en-GB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615" t="6709" r="1846" b="2935"/>
          <a:stretch>
            <a:fillRect/>
          </a:stretch>
        </p:blipFill>
        <p:spPr bwMode="auto">
          <a:xfrm>
            <a:off x="1259632" y="1412776"/>
            <a:ext cx="6572296" cy="43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8621840" cy="652150"/>
            <a:chOff x="251520" y="6093296"/>
            <a:chExt cx="8621840" cy="652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6165304"/>
              <a:ext cx="1205016" cy="58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CIN logo High res.jpg"/>
            <p:cNvPicPr>
              <a:picLocks noChangeAspect="1"/>
            </p:cNvPicPr>
            <p:nvPr/>
          </p:nvPicPr>
          <p:blipFill>
            <a:blip r:embed="rId4" cstate="print"/>
            <a:srcRect l="5284" t="8394" b="6478"/>
            <a:stretch>
              <a:fillRect/>
            </a:stretch>
          </p:blipFill>
          <p:spPr>
            <a:xfrm>
              <a:off x="251520" y="6093296"/>
              <a:ext cx="1091136" cy="617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863</TotalTime>
  <Words>163</Words>
  <Application>Microsoft Office PowerPoint</Application>
  <PresentationFormat>On-screen Show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Overview of Ovarian Cancer in England:   Incidence, Mortality and Survival  2012 (November) </vt:lpstr>
      <vt:lpstr> Trends in incidence and mortality, England 1989 to 2010</vt:lpstr>
      <vt:lpstr>Funnel plot of incidence by SHA, 2007-2009</vt:lpstr>
      <vt:lpstr> Funnel plot of incidence by Cancer Network, 2007-2009</vt:lpstr>
      <vt:lpstr>Map of incidence by Cancer Network, 2007-2009</vt:lpstr>
      <vt:lpstr>Age-specific incidence rates and number of cases diagnosed by five year age group, England 2009</vt:lpstr>
      <vt:lpstr>Trends in incidence by broad age band, England, 1987-1989 to 2007-2009</vt:lpstr>
      <vt:lpstr>Scatter plot of incidence against measure of deprivation by PCT, 2007-2009</vt:lpstr>
      <vt:lpstr>Funnel plot of mortality by SHA, 2008-2010</vt:lpstr>
      <vt:lpstr> Funnel plot of mortality by Cancer Network, 2008-2010</vt:lpstr>
      <vt:lpstr>Map of mortality by Cancer Network, 2008-2010</vt:lpstr>
      <vt:lpstr>Age-specific mortality rates and number of deaths by five year age group, England 2008-2010</vt:lpstr>
      <vt:lpstr> Trends in mortality by broad age band, England, 1985-1987 to 2008-2010</vt:lpstr>
      <vt:lpstr>Scatter plot of mortality against measure of deprivation by PCT, 2008-2010</vt:lpstr>
      <vt:lpstr> Trends in one and five-year relative survival, England 1985 to 2009/2005</vt:lpstr>
      <vt:lpstr>Funnel plot of one-year relative survival by Cancer Network, 2007-2009</vt:lpstr>
      <vt:lpstr> Funnel plot of five-year relative survival by Cancer Network, 2003-2005</vt:lpstr>
      <vt:lpstr> Age-specific relative survival, England  2007-2009 (one-year) and 2003-2005 (five-year) </vt:lpstr>
      <vt:lpstr>Trends in age-specific one-year relative survival, England 1987-1989 to 2007-2009</vt:lpstr>
      <vt:lpstr>Trends in age-specific five-year relative survival, England 1988-1990 to 2003-2005</vt:lpstr>
      <vt:lpstr> Relative survival by deprivation, England  2007-2009 (one-year) and 2003-2005 (five-year)</vt:lpstr>
      <vt:lpstr>Number of cases by morphology, England 2000-2009</vt:lpstr>
      <vt:lpstr>Distribution of morphology by age group, England 2007-2009</vt:lpstr>
      <vt:lpstr>Distribution of morphology by deprivation, England 2007-2009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of Cervical Cancer in England:   Incidence, mortality and survival </dc:title>
  <dc:creator>Rebecca Elleray</dc:creator>
  <cp:lastModifiedBy>SUE WILD</cp:lastModifiedBy>
  <cp:revision>100</cp:revision>
  <dcterms:created xsi:type="dcterms:W3CDTF">2009-09-21T14:36:29Z</dcterms:created>
  <dcterms:modified xsi:type="dcterms:W3CDTF">2012-11-19T15:35:47Z</dcterms:modified>
</cp:coreProperties>
</file>