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4"/>
  </p:sldMasterIdLst>
  <p:notesMasterIdLst>
    <p:notesMasterId r:id="rId23"/>
  </p:notesMasterIdLst>
  <p:sldIdLst>
    <p:sldId id="261" r:id="rId5"/>
    <p:sldId id="260" r:id="rId6"/>
    <p:sldId id="262" r:id="rId7"/>
    <p:sldId id="281" r:id="rId8"/>
    <p:sldId id="265" r:id="rId9"/>
    <p:sldId id="282" r:id="rId10"/>
    <p:sldId id="283" r:id="rId11"/>
    <p:sldId id="276" r:id="rId12"/>
    <p:sldId id="271" r:id="rId13"/>
    <p:sldId id="273" r:id="rId14"/>
    <p:sldId id="272" r:id="rId15"/>
    <p:sldId id="274" r:id="rId16"/>
    <p:sldId id="277" r:id="rId17"/>
    <p:sldId id="275" r:id="rId18"/>
    <p:sldId id="278" r:id="rId19"/>
    <p:sldId id="279" r:id="rId20"/>
    <p:sldId id="280" r:id="rId21"/>
    <p:sldId id="28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AE9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900" autoAdjust="0"/>
    <p:restoredTop sz="87841" autoAdjust="0"/>
  </p:normalViewPr>
  <p:slideViewPr>
    <p:cSldViewPr>
      <p:cViewPr>
        <p:scale>
          <a:sx n="75" d="100"/>
          <a:sy n="75" d="100"/>
        </p:scale>
        <p:origin x="-2580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B6C79C1-2A9D-46B5-9E0B-0FA3C4F07AE9}" type="datetimeFigureOut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0ACAF60-504B-45A3-BDB1-1B7938EC9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7791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ヒラギノ角ゴ Pro W3" pitchFamily="84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73063"/>
            <a:ext cx="1439863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132856"/>
            <a:ext cx="7633648" cy="2084543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45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5949280"/>
            <a:ext cx="7633648" cy="410344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 i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1 line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72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088000"/>
            <a:ext cx="8028000" cy="4064455"/>
          </a:xfrm>
        </p:spPr>
        <p:txBody>
          <a:bodyPr/>
          <a:lstStyle>
            <a:lvl1pPr>
              <a:spcBef>
                <a:spcPts val="120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11CAC823-C914-47A8-B1E8-ECC3F565C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2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628000"/>
            <a:ext cx="8028000" cy="3537304"/>
          </a:xfrm>
        </p:spPr>
        <p:txBody>
          <a:bodyPr/>
          <a:lstStyle>
            <a:lvl1pPr>
              <a:spcBef>
                <a:spcPts val="1200"/>
              </a:spcBef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403C1E88-2C31-43C5-B9E7-CBF05C92C5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1 line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00"/>
          </a:xfrm>
        </p:spPr>
        <p:txBody>
          <a:bodyPr anchor="t" anchorCtr="0"/>
          <a:lstStyle>
            <a:lvl1pPr>
              <a:defRPr>
                <a:solidFill>
                  <a:srgbClr val="00AE9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088000"/>
            <a:ext cx="3924000" cy="4068000"/>
          </a:xfrm>
        </p:spPr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088000"/>
            <a:ext cx="3924000" cy="4068000"/>
          </a:xfrm>
        </p:spPr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63D93230-3319-439A-A5B3-B0FBD814CA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2 lines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anchor="t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628000"/>
            <a:ext cx="3924000" cy="3564000"/>
          </a:xfrm>
        </p:spPr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628000"/>
            <a:ext cx="3924000" cy="3564000"/>
          </a:xfrm>
        </p:spPr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767B9C8E-9AAD-40C5-A1F4-CEA2254331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1367999"/>
            <a:ext cx="8028000" cy="4788000"/>
          </a:xfrm>
        </p:spPr>
        <p:txBody>
          <a:bodyPr/>
          <a:lstStyle>
            <a:lvl1pPr>
              <a:spcBef>
                <a:spcPts val="1200"/>
              </a:spcBef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A3168BD5-AF14-4192-B2C9-65DAEBC4A2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3077896" cy="670396"/>
          </a:xfrm>
        </p:spPr>
        <p:txBody>
          <a:bodyPr anchor="t" anchorCtr="0"/>
          <a:lstStyle>
            <a:lvl1pPr algn="l">
              <a:defRPr sz="1800" b="0" i="0" spc="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1368001"/>
            <a:ext cx="4799138" cy="4788000"/>
          </a:xfrm>
        </p:spPr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18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000" y="2132856"/>
            <a:ext cx="3077896" cy="4032448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49D3E613-BA53-4416-ACE2-11F480942E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00" y="1800000"/>
            <a:ext cx="8028000" cy="4377600"/>
          </a:xfrm>
        </p:spPr>
        <p:txBody>
          <a:bodyPr/>
          <a:lstStyle>
            <a:lvl1pPr marL="0" indent="0">
              <a:buNone/>
              <a:defRPr sz="3600" b="0" i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886B283F-3508-409E-854A-FB93B4FF4E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30872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4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A13D2775-473D-442F-BA52-492D9D0CE2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213" y="274638"/>
            <a:ext cx="802957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7213" y="1600200"/>
            <a:ext cx="80295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  </a:t>
            </a:r>
            <a:fld id="{2184E3F7-0A6D-402E-9A10-86793C1DC96E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00113" y="6308725"/>
            <a:ext cx="7704137" cy="5492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000" kern="1200" spc="-150">
          <a:solidFill>
            <a:srgbClr val="00AE9E"/>
          </a:solidFill>
          <a:latin typeface="+mj-lt"/>
          <a:ea typeface="ヒラギノ角ゴ Pro W3" pitchFamily="84" charset="-128"/>
          <a:cs typeface="ヒラギノ角ゴ Pro W3" pitchFamily="84" charset="-128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9pPr>
    </p:titleStyle>
    <p:bodyStyle>
      <a:lvl1pPr algn="l" rtl="0" fontAlgn="base">
        <a:spcBef>
          <a:spcPts val="1200"/>
        </a:spcBef>
        <a:spcAft>
          <a:spcPct val="0"/>
        </a:spcAft>
        <a:buFont typeface="Arial" pitchFamily="84" charset="0"/>
        <a:defRPr kern="1200">
          <a:solidFill>
            <a:srgbClr val="00AE9E"/>
          </a:solidFill>
          <a:latin typeface="Arial" pitchFamily="34" charset="0"/>
          <a:ea typeface="ヒラギノ角ゴ Pro W3" pitchFamily="84" charset="-128"/>
          <a:cs typeface="ヒラギノ角ゴ Pro W3" pitchFamily="84" charset="-128"/>
        </a:defRPr>
      </a:lvl1pPr>
      <a:lvl2pPr algn="l" rtl="0" fontAlgn="base">
        <a:spcBef>
          <a:spcPts val="600"/>
        </a:spcBef>
        <a:spcAft>
          <a:spcPct val="0"/>
        </a:spcAft>
        <a:defRPr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2pPr>
      <a:lvl3pPr marL="215900" indent="-215900" algn="l" rtl="0" fontAlgn="base">
        <a:spcBef>
          <a:spcPts val="600"/>
        </a:spcBef>
        <a:spcAft>
          <a:spcPct val="0"/>
        </a:spcAft>
        <a:buFont typeface="Arial" pitchFamily="84" charset="0"/>
        <a:buChar char="•"/>
        <a:defRPr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3pPr>
      <a:lvl4pPr marL="898525" indent="-287338" algn="l" rtl="0" fontAlgn="base">
        <a:spcBef>
          <a:spcPts val="600"/>
        </a:spcBef>
        <a:spcAft>
          <a:spcPct val="0"/>
        </a:spcAft>
        <a:buFont typeface="Arial" pitchFamily="84" charset="0"/>
        <a:buChar char="–"/>
        <a:defRPr sz="16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4pPr>
      <a:lvl5pPr marL="1431925" indent="-263525" algn="l" rtl="0" fontAlgn="base">
        <a:spcBef>
          <a:spcPct val="20000"/>
        </a:spcBef>
        <a:spcAft>
          <a:spcPct val="0"/>
        </a:spcAft>
        <a:buFontTx/>
        <a:buNone/>
        <a:defRPr sz="16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Prostate cancer and ethnicity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800" dirty="0" smtClean="0"/>
              <a:t>Luke </a:t>
            </a:r>
            <a:r>
              <a:rPr lang="en-GB" sz="2800" dirty="0" err="1" smtClean="0"/>
              <a:t>Hounsome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Public Health England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‘Hear me now’ workshop - Leeds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dirty="0" smtClean="0">
                <a:ea typeface="+mj-ea"/>
                <a:cs typeface="+mj-cs"/>
              </a:rPr>
              <a:t>Prostate cancer incidence in England – age adjusted</a:t>
            </a:r>
            <a:endParaRPr lang="en-US" sz="28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10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16832"/>
            <a:ext cx="62674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mortality in England – by age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11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16832"/>
            <a:ext cx="62674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dirty="0" smtClean="0">
                <a:ea typeface="+mj-ea"/>
                <a:cs typeface="+mj-cs"/>
              </a:rPr>
              <a:t>Prostate cancer mortality in England – age adjusted</a:t>
            </a:r>
            <a:endParaRPr lang="en-US" sz="28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12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16832"/>
            <a:ext cx="62674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England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13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sp>
        <p:nvSpPr>
          <p:cNvPr id="6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3429669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What do all these numbers/graphs mean?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The risk of getting prostate cancer is over double (RR 2.3) for black men, but nearly half (RR 0.54) for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men, compared to white men.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The risk of dying from prostate cancer is about double (RR 2.06) for black men, and under half (RR 0.46) for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men, compared to white men.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What about the individual?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The lifetime risk of getting prostate cancer is 27% for a black man, 7% for an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man, and 12% for a white man.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The lifetime risk of dying from prostate cancer is 8% for a black man, 2% for an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man, and 4% for a white man.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/>
            <a:r>
              <a:rPr lang="en-US" dirty="0" smtClean="0">
                <a:latin typeface="Arial" pitchFamily="84" charset="0"/>
              </a:rPr>
              <a:t> 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survival in England – all stages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14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44824"/>
            <a:ext cx="6603393" cy="44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survival in England – localised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15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0000" y="1846800"/>
            <a:ext cx="6603395" cy="44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dirty="0" smtClean="0">
                <a:ea typeface="+mj-ea"/>
                <a:cs typeface="+mj-cs"/>
              </a:rPr>
              <a:t>Prostate cancer survival in England – locally advanced</a:t>
            </a:r>
            <a:endParaRPr lang="en-US" sz="28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16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0000" y="1846800"/>
            <a:ext cx="6603395" cy="44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200" dirty="0" smtClean="0">
                <a:ea typeface="+mj-ea"/>
                <a:cs typeface="+mj-cs"/>
              </a:rPr>
              <a:t>Prostate cancer survival in England – advanced</a:t>
            </a:r>
            <a:endParaRPr lang="en-US" sz="32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17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0000" y="1846800"/>
            <a:ext cx="6603395" cy="44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England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18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sp>
        <p:nvSpPr>
          <p:cNvPr id="6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3429669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Survival from prostate cancer is high, and (given the amount of data we have) does not appear to vary by ethnicity.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Survival is primarily driven by how advanced the cancer is at diagnosis.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Difference between </a:t>
            </a:r>
            <a:r>
              <a:rPr lang="en-US" dirty="0" err="1" smtClean="0">
                <a:latin typeface="Arial" pitchFamily="84" charset="0"/>
              </a:rPr>
              <a:t>localised</a:t>
            </a:r>
            <a:r>
              <a:rPr lang="en-US" dirty="0" smtClean="0">
                <a:latin typeface="Arial" pitchFamily="84" charset="0"/>
              </a:rPr>
              <a:t> and advanced at one year is about 20%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Difference at five years is about 55%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Difference at ten years is nearly 80%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/>
            <a:r>
              <a:rPr lang="en-US" dirty="0" smtClean="0">
                <a:latin typeface="Arial" pitchFamily="84" charset="0"/>
              </a:rPr>
              <a:t> 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Summary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4065587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What is the picture on prostate cancer in Leeds?</a:t>
            </a:r>
          </a:p>
          <a:p>
            <a:pPr marL="177800" lvl="2" indent="-177800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How does this compare to the whole of England?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Does your ethnicity affect your risk and outcomes?</a:t>
            </a:r>
          </a:p>
          <a:p>
            <a:pPr lvl="1"/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2</a:t>
            </a:fld>
            <a:endParaRPr lang="en-US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Where do the data come from?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4065587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All newly diagnosed cases of cancer are registered by a regional office of the national Cancer Registration Service.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Deaths from cancer from the Office for National Statistics.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Ethnicity from hospital record – self reported</a:t>
            </a:r>
            <a:r>
              <a:rPr lang="en-US" dirty="0" smtClean="0">
                <a:latin typeface="Arial" pitchFamily="84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</a:t>
            </a:r>
            <a:r>
              <a:rPr lang="en-US" dirty="0" smtClean="0">
                <a:latin typeface="Arial" pitchFamily="84" charset="0"/>
              </a:rPr>
              <a:t>All information in this presentation has been supplied through Public </a:t>
            </a:r>
            <a:r>
              <a:rPr lang="en-US" smtClean="0">
                <a:latin typeface="Arial" pitchFamily="84" charset="0"/>
              </a:rPr>
              <a:t>Health England.</a:t>
            </a:r>
            <a:endParaRPr lang="en-US" dirty="0" smtClean="0">
              <a:latin typeface="Arial" pitchFamily="84" charset="0"/>
            </a:endParaRPr>
          </a:p>
          <a:p>
            <a:pPr lvl="1"/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3</a:t>
            </a:fld>
            <a:endParaRPr lang="en-US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Leeds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69336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2008-10 combined there were 1,384 new cases of prostate cancer – 461 per year on average. Incidence is in line with the England average.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84% had a recorded ethnicity – of these 96% were white.</a:t>
            </a:r>
          </a:p>
          <a:p>
            <a:pPr lvl="3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2008-10 combined there were 414 deaths from prostate cancer – 138 per year on average. Mortality in line with England average.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96% had a recorded ethnicity – of these 96% were white.</a:t>
            </a:r>
          </a:p>
          <a:p>
            <a:pPr lvl="3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The population (based on 2009 ONS estimate) is 86% white, 3% black and 7%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(Indian, Pakistani, Bangladeshi).</a:t>
            </a:r>
          </a:p>
          <a:p>
            <a:pPr lvl="2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One-year relative survival is 97% and five-year relative survival is 90% (this is better than the England average).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4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Leeds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69336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Prostate cancer accounts for 25% of new cases of cancer in men in Leeds.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1 in 6 of the cancers in Leeds with no known ethnicity are prostate cancers.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Lower in Asian men, at 14%.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Prostate cancer accounts for 12% of cancer deaths and 4% of all deaths in men in Leeds.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In black men this is 24% of cancer deaths and 8% of all deaths – higher than the average.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deaths for those aged under 75 (premature mortality) the percentages are 8% and 3% respectively.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Numbers are too small to infer any differences by ethnicity.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5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England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69336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2008-10 combined there were 102,252 new cases of prostate cancer – 34,084 per year on average. 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74% had a recorded ethnicity – of these 94% were white.</a:t>
            </a:r>
          </a:p>
          <a:p>
            <a:pPr lvl="3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2008-10 combined there were 24.363 deaths from prostate cancer –  per year on average. 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98% had a recorded ethnicity – of these 99% were white.</a:t>
            </a:r>
          </a:p>
          <a:p>
            <a:pPr lvl="3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The population (based on 2009) is 87% white, 3% black and 6%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(Indian, Pakistani, Bangladeshi).</a:t>
            </a:r>
          </a:p>
          <a:p>
            <a:pPr lvl="2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One-year relative survival is 95% and five-year relative survival is 84%.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6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England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69336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Prostate cancer accounts for 26% of new cases of cancer in men in England.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3 in 5 of the cancers in England with no known ethnicity are prostate cancers.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42% of cancers known to be in black men are prostate cancer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18% of cancers known to be in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men are prostate cancer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Prostate cancer accounts for 12% of cancer deaths and 4% of all deaths in men in England.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22% of cancer deaths in black men and 8% of all deaths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8% of cancer deaths in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men, and 2% of all deaths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deaths for those aged under 75 (premature mortality) the percentages are 7% and 3% respectively.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15% of cancer deaths in black men and 6% of all deaths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5% of cancer deaths in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men, and 1% of all deaths</a:t>
            </a:r>
          </a:p>
          <a:p>
            <a:pPr lvl="1"/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7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England - stage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69336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Stage data is only available for 26% of newly diagnosed prostate cancers. The following are expressed as percentage of cases where the stage is known.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/>
            <a:r>
              <a:rPr lang="en-US" dirty="0" smtClean="0">
                <a:latin typeface="Arial" pitchFamily="84" charset="0"/>
              </a:rPr>
              <a:t> 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8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9552" y="2924944"/>
          <a:ext cx="81369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088157"/>
                <a:gridCol w="1107315"/>
                <a:gridCol w="1107315"/>
                <a:gridCol w="1107315"/>
                <a:gridCol w="1107315"/>
                <a:gridCol w="1107315"/>
              </a:tblGrid>
              <a:tr h="5040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Black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Asian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White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Other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Mixed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Not known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Localised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53% (243)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47% (92)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52% (10,075)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40% (36)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46%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(21)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61% (3,800)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Locally advanced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17% (79)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24% (46)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15% (2,961)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20% (18)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11% 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(5)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17% (1,066)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Advanced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30% (140)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29%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(56)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32%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(6,182)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39%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(445)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43% (20)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22% (1,384)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incidence in England – by age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9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6878" y="1916832"/>
            <a:ext cx="62674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ublic Health England">
      <a:dk1>
        <a:sysClr val="windowText" lastClr="000000"/>
      </a:dk1>
      <a:lt1>
        <a:sysClr val="window" lastClr="FFFFFF"/>
      </a:lt1>
      <a:dk2>
        <a:srgbClr val="009966"/>
      </a:dk2>
      <a:lt2>
        <a:srgbClr val="98002E"/>
      </a:lt2>
      <a:accent1>
        <a:srgbClr val="11175E"/>
      </a:accent1>
      <a:accent2>
        <a:srgbClr val="D8B5A3"/>
      </a:accent2>
      <a:accent3>
        <a:srgbClr val="F9A25E"/>
      </a:accent3>
      <a:accent4>
        <a:srgbClr val="EEB111"/>
      </a:accent4>
      <a:accent5>
        <a:srgbClr val="00B274"/>
      </a:accent5>
      <a:accent6>
        <a:srgbClr val="A7A9AC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5547DEF730D74EA5543201242B40D3" ma:contentTypeVersion="2" ma:contentTypeDescription="Create a new document." ma:contentTypeScope="" ma:versionID="90abed70ebe52a91dc341b84b028ecb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14c3b335b53ce6b9a41890f168eae5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1A4B9D1-2F24-4827-8491-39A36301DE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ACD2BD-04D3-4C4A-8CD1-55AC3B2410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F871F3-2071-4399-8D96-B928C5D0A82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1507</TotalTime>
  <Words>1259</Words>
  <Application>Microsoft Office PowerPoint</Application>
  <PresentationFormat>On-screen Show (4:3)</PresentationFormat>
  <Paragraphs>163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Prostate cancer and ethnicity  Luke Hounsome Public Health England</vt:lpstr>
      <vt:lpstr>Summary</vt:lpstr>
      <vt:lpstr>Where do the data come from?</vt:lpstr>
      <vt:lpstr>Prostate cancer in Leeds</vt:lpstr>
      <vt:lpstr>Prostate cancer in Leeds</vt:lpstr>
      <vt:lpstr>Prostate cancer in England</vt:lpstr>
      <vt:lpstr>Prostate cancer in England</vt:lpstr>
      <vt:lpstr>Prostate cancer in England - stage</vt:lpstr>
      <vt:lpstr>Prostate cancer incidence in England – by age</vt:lpstr>
      <vt:lpstr>Prostate cancer incidence in England – age adjusted</vt:lpstr>
      <vt:lpstr>Prostate cancer mortality in England – by age</vt:lpstr>
      <vt:lpstr>Prostate cancer mortality in England – age adjusted</vt:lpstr>
      <vt:lpstr>Prostate cancer in England</vt:lpstr>
      <vt:lpstr>Prostate cancer survival in England – all stages</vt:lpstr>
      <vt:lpstr>Prostate cancer survival in England – localised</vt:lpstr>
      <vt:lpstr>Prostate cancer survival in England – locally advanced</vt:lpstr>
      <vt:lpstr>Prostate cancer survival in England – advanced</vt:lpstr>
      <vt:lpstr>Prostate cancer in England</vt:lpstr>
    </vt:vector>
  </TitlesOfParts>
  <Company>Cabinet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 Hemmings</dc:creator>
  <cp:lastModifiedBy>lhounsome</cp:lastModifiedBy>
  <cp:revision>159</cp:revision>
  <dcterms:created xsi:type="dcterms:W3CDTF">2012-10-10T09:02:29Z</dcterms:created>
  <dcterms:modified xsi:type="dcterms:W3CDTF">2013-10-23T10:27:16Z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0x010100855547DEF730D74EA5543201242B40D3</vt:lpwstr>
  </property>
  <property fmtid="{D5CDD505-2E9C-101B-9397-08002B2CF9AE}" pid="3" name="TemplateUrl">
    <vt:lpwstr/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</Properties>
</file>